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20" r:id="rId5"/>
  </p:sldMasterIdLst>
  <p:notesMasterIdLst>
    <p:notesMasterId r:id="rId23"/>
  </p:notesMasterIdLst>
  <p:handoutMasterIdLst>
    <p:handoutMasterId r:id="rId24"/>
  </p:handoutMasterIdLst>
  <p:sldIdLst>
    <p:sldId id="383" r:id="rId6"/>
    <p:sldId id="375" r:id="rId7"/>
    <p:sldId id="459" r:id="rId8"/>
    <p:sldId id="262" r:id="rId9"/>
    <p:sldId id="397" r:id="rId10"/>
    <p:sldId id="398" r:id="rId11"/>
    <p:sldId id="260" r:id="rId12"/>
    <p:sldId id="393" r:id="rId13"/>
    <p:sldId id="282" r:id="rId14"/>
    <p:sldId id="283" r:id="rId15"/>
    <p:sldId id="396" r:id="rId16"/>
    <p:sldId id="367" r:id="rId17"/>
    <p:sldId id="391" r:id="rId18"/>
    <p:sldId id="460" r:id="rId19"/>
    <p:sldId id="390" r:id="rId20"/>
    <p:sldId id="458" r:id="rId21"/>
    <p:sldId id="333" r:id="rId22"/>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8" userDrawn="1">
          <p15:clr>
            <a:srgbClr val="A4A3A4"/>
          </p15:clr>
        </p15:guide>
        <p15:guide id="2" orient="horz" pos="981" userDrawn="1">
          <p15:clr>
            <a:srgbClr val="A4A3A4"/>
          </p15:clr>
        </p15:guide>
        <p15:guide id="3" orient="horz" pos="3952" userDrawn="1">
          <p15:clr>
            <a:srgbClr val="A4A3A4"/>
          </p15:clr>
        </p15:guide>
        <p15:guide id="4" orient="horz" pos="232" userDrawn="1">
          <p15:clr>
            <a:srgbClr val="A4A3A4"/>
          </p15:clr>
        </p15:guide>
        <p15:guide id="5" pos="301" userDrawn="1">
          <p15:clr>
            <a:srgbClr val="A4A3A4"/>
          </p15:clr>
        </p15:guide>
        <p15:guide id="6" pos="7379" userDrawn="1">
          <p15:clr>
            <a:srgbClr val="A4A3A4"/>
          </p15:clr>
        </p15:guide>
        <p15:guide id="7" pos="3921" userDrawn="1">
          <p15:clr>
            <a:srgbClr val="A4A3A4"/>
          </p15:clr>
        </p15:guide>
        <p15:guide id="8" pos="3759" userDrawn="1">
          <p15:clr>
            <a:srgbClr val="A4A3A4"/>
          </p15:clr>
        </p15:guide>
        <p15:guide id="9" orient="horz" pos="414" userDrawn="1">
          <p15:clr>
            <a:srgbClr val="A4A3A4"/>
          </p15:clr>
        </p15:guide>
        <p15:guide id="10" pos="556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8FD1"/>
    <a:srgbClr val="99CCFF"/>
    <a:srgbClr val="FA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A76B97-2442-4DB9-9E8B-E8B3204B0C78}" v="17" dt="2021-09-02T09:19:09.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54" autoAdjust="0"/>
    <p:restoredTop sz="94980" autoAdjust="0"/>
  </p:normalViewPr>
  <p:slideViewPr>
    <p:cSldViewPr showGuides="1">
      <p:cViewPr varScale="1">
        <p:scale>
          <a:sx n="90" d="100"/>
          <a:sy n="90" d="100"/>
        </p:scale>
        <p:origin x="264" y="-156"/>
      </p:cViewPr>
      <p:guideLst>
        <p:guide orient="horz" pos="4088"/>
        <p:guide orient="horz" pos="981"/>
        <p:guide orient="horz" pos="3952"/>
        <p:guide orient="horz" pos="232"/>
        <p:guide pos="301"/>
        <p:guide pos="7379"/>
        <p:guide pos="3921"/>
        <p:guide pos="3759"/>
        <p:guide orient="horz" pos="414"/>
        <p:guide pos="55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2862" y="-102"/>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687" tIns="45843" rIns="91687" bIns="45843"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6332"/>
          </a:xfrm>
          <a:prstGeom prst="rect">
            <a:avLst/>
          </a:prstGeom>
        </p:spPr>
        <p:txBody>
          <a:bodyPr vert="horz" lIns="91687" tIns="45843" rIns="91687" bIns="45843" rtlCol="0"/>
          <a:lstStyle>
            <a:lvl1pPr algn="r">
              <a:defRPr sz="1200"/>
            </a:lvl1pPr>
          </a:lstStyle>
          <a:p>
            <a:fld id="{410602E5-DB60-48CF-A881-9CE7EAEFF443}" type="datetimeFigureOut">
              <a:rPr lang="en-GB" smtClean="0"/>
              <a:pPr/>
              <a:t>05/05/2022</a:t>
            </a:fld>
            <a:endParaRPr lang="en-GB"/>
          </a:p>
        </p:txBody>
      </p:sp>
      <p:sp>
        <p:nvSpPr>
          <p:cNvPr id="4" name="Footer Placeholder 3"/>
          <p:cNvSpPr>
            <a:spLocks noGrp="1"/>
          </p:cNvSpPr>
          <p:nvPr>
            <p:ph type="ftr" sz="quarter" idx="2"/>
          </p:nvPr>
        </p:nvSpPr>
        <p:spPr>
          <a:xfrm>
            <a:off x="0" y="9428584"/>
            <a:ext cx="2971800" cy="496332"/>
          </a:xfrm>
          <a:prstGeom prst="rect">
            <a:avLst/>
          </a:prstGeom>
        </p:spPr>
        <p:txBody>
          <a:bodyPr vert="horz" lIns="91687" tIns="45843" rIns="91687" bIns="45843"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28584"/>
            <a:ext cx="2971800" cy="496332"/>
          </a:xfrm>
          <a:prstGeom prst="rect">
            <a:avLst/>
          </a:prstGeom>
        </p:spPr>
        <p:txBody>
          <a:bodyPr vert="horz" lIns="91687" tIns="45843" rIns="91687" bIns="45843" rtlCol="0" anchor="b"/>
          <a:lstStyle>
            <a:lvl1pPr algn="r">
              <a:defRPr sz="1200"/>
            </a:lvl1pPr>
          </a:lstStyle>
          <a:p>
            <a:fld id="{3DAAA526-672E-4DD3-A394-6BDB0AB7B5AC}" type="slidenum">
              <a:rPr lang="en-GB" smtClean="0"/>
              <a:pPr/>
              <a:t>‹#›</a:t>
            </a:fld>
            <a:endParaRPr lang="en-GB"/>
          </a:p>
        </p:txBody>
      </p:sp>
    </p:spTree>
    <p:extLst>
      <p:ext uri="{BB962C8B-B14F-4D97-AF65-F5344CB8AC3E}">
        <p14:creationId xmlns:p14="http://schemas.microsoft.com/office/powerpoint/2010/main" val="2134868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687" tIns="45843" rIns="91687" bIns="45843" rtlCol="0"/>
          <a:lstStyle>
            <a:lvl1pPr algn="l">
              <a:defRPr sz="1200"/>
            </a:lvl1pPr>
          </a:lstStyle>
          <a:p>
            <a:endParaRPr lang="en-GB"/>
          </a:p>
        </p:txBody>
      </p:sp>
      <p:sp>
        <p:nvSpPr>
          <p:cNvPr id="3" name="Date Placeholder 2"/>
          <p:cNvSpPr>
            <a:spLocks noGrp="1"/>
          </p:cNvSpPr>
          <p:nvPr>
            <p:ph type="dt" idx="1"/>
          </p:nvPr>
        </p:nvSpPr>
        <p:spPr>
          <a:xfrm>
            <a:off x="3884613" y="0"/>
            <a:ext cx="2971800" cy="496332"/>
          </a:xfrm>
          <a:prstGeom prst="rect">
            <a:avLst/>
          </a:prstGeom>
        </p:spPr>
        <p:txBody>
          <a:bodyPr vert="horz" lIns="91687" tIns="45843" rIns="91687" bIns="45843" rtlCol="0"/>
          <a:lstStyle>
            <a:lvl1pPr algn="r">
              <a:defRPr sz="1200"/>
            </a:lvl1pPr>
          </a:lstStyle>
          <a:p>
            <a:fld id="{85081705-EF38-4D8E-BF85-73828A7893F4}" type="datetimeFigureOut">
              <a:rPr lang="en-GB" smtClean="0"/>
              <a:pPr/>
              <a:t>05/05/2022</a:t>
            </a:fld>
            <a:endParaRPr lang="en-GB"/>
          </a:p>
        </p:txBody>
      </p:sp>
      <p:sp>
        <p:nvSpPr>
          <p:cNvPr id="4" name="Slide Image Placeholder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687" tIns="45843" rIns="91687" bIns="45843" rtlCol="0" anchor="ctr"/>
          <a:lstStyle/>
          <a:p>
            <a:endParaRPr lang="en-GB"/>
          </a:p>
        </p:txBody>
      </p:sp>
      <p:sp>
        <p:nvSpPr>
          <p:cNvPr id="5" name="Notes Placeholder 4"/>
          <p:cNvSpPr>
            <a:spLocks noGrp="1"/>
          </p:cNvSpPr>
          <p:nvPr>
            <p:ph type="body" sz="quarter" idx="3"/>
          </p:nvPr>
        </p:nvSpPr>
        <p:spPr>
          <a:xfrm>
            <a:off x="685800" y="4715154"/>
            <a:ext cx="5486400" cy="4466987"/>
          </a:xfrm>
          <a:prstGeom prst="rect">
            <a:avLst/>
          </a:prstGeom>
        </p:spPr>
        <p:txBody>
          <a:bodyPr vert="horz" lIns="91687" tIns="45843" rIns="91687" bIns="458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71800" cy="496332"/>
          </a:xfrm>
          <a:prstGeom prst="rect">
            <a:avLst/>
          </a:prstGeom>
        </p:spPr>
        <p:txBody>
          <a:bodyPr vert="horz" lIns="91687" tIns="45843" rIns="91687" bIns="45843"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4"/>
            <a:ext cx="2971800" cy="496332"/>
          </a:xfrm>
          <a:prstGeom prst="rect">
            <a:avLst/>
          </a:prstGeom>
        </p:spPr>
        <p:txBody>
          <a:bodyPr vert="horz" lIns="91687" tIns="45843" rIns="91687" bIns="45843" rtlCol="0" anchor="b"/>
          <a:lstStyle>
            <a:lvl1pPr algn="r">
              <a:defRPr sz="1200"/>
            </a:lvl1pPr>
          </a:lstStyle>
          <a:p>
            <a:fld id="{0365A29D-C0B9-41C6-BEC0-29DFAAEEA45B}" type="slidenum">
              <a:rPr lang="en-GB" smtClean="0"/>
              <a:pPr/>
              <a:t>‹#›</a:t>
            </a:fld>
            <a:endParaRPr lang="en-GB"/>
          </a:p>
        </p:txBody>
      </p:sp>
    </p:spTree>
    <p:extLst>
      <p:ext uri="{BB962C8B-B14F-4D97-AF65-F5344CB8AC3E}">
        <p14:creationId xmlns:p14="http://schemas.microsoft.com/office/powerpoint/2010/main" val="19779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171913" indent="-171913">
              <a:buFont typeface="Arial" panose="020B0604020202020204" pitchFamily="34" charset="0"/>
              <a:buChar char="•"/>
            </a:pPr>
            <a:r>
              <a:rPr lang="en-GB" sz="1100" dirty="0"/>
              <a:t>My name is </a:t>
            </a:r>
            <a:r>
              <a:rPr lang="en-GB" sz="1100" b="1" dirty="0"/>
              <a:t>‘insert name’</a:t>
            </a:r>
            <a:r>
              <a:rPr lang="en-GB" sz="1100" dirty="0"/>
              <a:t> and I’m here on behalf of the Education and Skills Funding Agency, which is a part of the Department for Education, to talk to you today about apprenticeships.</a:t>
            </a:r>
          </a:p>
          <a:p>
            <a:endParaRPr lang="en-GB" sz="1100" dirty="0"/>
          </a:p>
          <a:p>
            <a:pPr marL="171913" indent="-171913">
              <a:buFont typeface="Arial" panose="020B0604020202020204" pitchFamily="34" charset="0"/>
              <a:buChar char="•"/>
            </a:pPr>
            <a:r>
              <a:rPr lang="en-GB" sz="1100" dirty="0"/>
              <a:t>As parents and carers, we know that you are keen to hear about all options available to your child so that you can support them in their decision making.</a:t>
            </a:r>
          </a:p>
          <a:p>
            <a:pPr marL="458434" lvl="1"/>
            <a:endParaRPr lang="en-GB" sz="1100" dirty="0"/>
          </a:p>
          <a:p>
            <a:pPr marL="171913" indent="-171913" defTabSz="916869">
              <a:buFont typeface="Arial" panose="020B0604020202020204" pitchFamily="34" charset="0"/>
              <a:buChar char="•"/>
              <a:defRPr/>
            </a:pPr>
            <a:r>
              <a:rPr lang="en-GB" sz="900" dirty="0"/>
              <a:t>What we’re going to cover today is really important because even if your child does already know what they’re planning to do after school – plans can change and so it is important that they are aware of all of the options available to them so that they can make the most informed decision for them. </a:t>
            </a:r>
          </a:p>
          <a:p>
            <a:endParaRPr lang="en-GB" sz="900" dirty="0"/>
          </a:p>
          <a:p>
            <a:pPr marL="171913" indent="-171913">
              <a:buFont typeface="Arial" panose="020B0604020202020204" pitchFamily="34" charset="0"/>
              <a:buChar char="•"/>
            </a:pPr>
            <a:r>
              <a:rPr lang="en-GB" sz="900" dirty="0"/>
              <a:t>Apprenticeships have also changed significantly over the past few years and there are some brilliant opportunities available for your child. Through apprenticeships, you could even now achieve a degree if you wanted to, but I’ll tell you more about that in a few minutes.</a:t>
            </a:r>
          </a:p>
          <a:p>
            <a:endParaRPr lang="en-GB" sz="900" dirty="0"/>
          </a:p>
          <a:p>
            <a:pPr marL="171913" indent="-171913">
              <a:buFont typeface="Arial" panose="020B0604020202020204" pitchFamily="34" charset="0"/>
              <a:buChar char="•"/>
            </a:pPr>
            <a:r>
              <a:rPr lang="en-GB" sz="1100" dirty="0"/>
              <a:t>So, for the next 20 minutes, I’m going to explain more about:</a:t>
            </a:r>
          </a:p>
          <a:p>
            <a:pPr marL="630347" lvl="1" indent="-171913">
              <a:buFont typeface="Arial" panose="020B0604020202020204" pitchFamily="34" charset="0"/>
              <a:buChar char="•"/>
            </a:pPr>
            <a:r>
              <a:rPr lang="en-GB" sz="1100" dirty="0"/>
              <a:t>The range of apprenticeship job roles available</a:t>
            </a:r>
          </a:p>
          <a:p>
            <a:pPr marL="630347" lvl="1" indent="-171913">
              <a:buFont typeface="Arial" panose="020B0604020202020204" pitchFamily="34" charset="0"/>
              <a:buChar char="•"/>
            </a:pPr>
            <a:r>
              <a:rPr lang="en-GB" sz="1100" dirty="0"/>
              <a:t>The different levels</a:t>
            </a:r>
          </a:p>
          <a:p>
            <a:pPr marL="630347" lvl="1" indent="-171913">
              <a:buFont typeface="Arial" panose="020B0604020202020204" pitchFamily="34" charset="0"/>
              <a:buChar char="•"/>
            </a:pPr>
            <a:r>
              <a:rPr lang="en-GB" sz="1100" dirty="0"/>
              <a:t>How you find an apprenticeship</a:t>
            </a:r>
          </a:p>
          <a:p>
            <a:pPr marL="630347" lvl="1" indent="-171913">
              <a:buFont typeface="Arial" panose="020B0604020202020204" pitchFamily="34" charset="0"/>
              <a:buChar char="•"/>
            </a:pPr>
            <a:r>
              <a:rPr lang="en-GB" sz="1100" dirty="0"/>
              <a:t>What your child would need to do next to start searching and applying</a:t>
            </a:r>
          </a:p>
          <a:p>
            <a:endParaRPr lang="en-GB" sz="1100" dirty="0"/>
          </a:p>
        </p:txBody>
      </p:sp>
      <p:sp>
        <p:nvSpPr>
          <p:cNvPr id="4" name="Slide Number Placeholder 3"/>
          <p:cNvSpPr>
            <a:spLocks noGrp="1"/>
          </p:cNvSpPr>
          <p:nvPr>
            <p:ph type="sldNum" sz="quarter" idx="10"/>
          </p:nvPr>
        </p:nvSpPr>
        <p:spPr/>
        <p:txBody>
          <a:bodyPr/>
          <a:lstStyle/>
          <a:p>
            <a:pPr defTabSz="916869">
              <a:defRPr/>
            </a:pPr>
            <a:fld id="{0365A29D-C0B9-41C6-BEC0-29DFAAEEA45B}" type="slidenum">
              <a:rPr lang="en-GB">
                <a:solidFill>
                  <a:prstClr val="black"/>
                </a:solidFill>
                <a:latin typeface="Calibri"/>
              </a:rPr>
              <a:pPr defTabSz="916869">
                <a:defRPr/>
              </a:pPr>
              <a:t>1</a:t>
            </a:fld>
            <a:endParaRPr lang="en-GB">
              <a:solidFill>
                <a:prstClr val="black"/>
              </a:solidFill>
              <a:latin typeface="Calibri"/>
            </a:endParaRPr>
          </a:p>
        </p:txBody>
      </p:sp>
    </p:spTree>
    <p:extLst>
      <p:ext uri="{BB962C8B-B14F-4D97-AF65-F5344CB8AC3E}">
        <p14:creationId xmlns:p14="http://schemas.microsoft.com/office/powerpoint/2010/main" val="260099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t>Presenter notes: Please update this slide with relevant examples for your audience</a:t>
            </a:r>
            <a:endParaRPr lang="en-GB" altLang="en-US" sz="800"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800" b="1" dirty="0"/>
              <a:t>Search through</a:t>
            </a:r>
            <a:r>
              <a:rPr lang="en-GB" altLang="en-US" sz="800" b="1" baseline="0" dirty="0"/>
              <a:t> Find an apprenticeship using the establishment postcode and find some interesting jobs.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800" b="1" baseline="0" dirty="0"/>
              <a:t>Try to find a selection of closing dates so that you can reinforce the need to be using Find an apprenticeship regularly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800" b="1" dirty="0"/>
              <a:t>Try to find a range of salaries so</a:t>
            </a:r>
            <a:r>
              <a:rPr lang="en-GB" altLang="en-US" sz="800" b="1" baseline="0" dirty="0"/>
              <a:t> that you can show that there are employers who are prepared to pay more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800" b="1" baseline="0" dirty="0"/>
              <a:t>Try to find a job title that might sound a bit confusing and then explain what that role really is – make it sound exciting and explain that they should not be put off by the titles of some jobs, it’s important they read the job advert attached to it.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ltLang="en-US" sz="800" b="1" baseline="0" dirty="0"/>
              <a:t>Think about STEM vacancies. Can these be showcased more?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altLang="en-US" sz="800" b="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800" b="0" baseline="0" dirty="0"/>
              <a:t>This slide shows a range of vacancies that I could find.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800"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800" b="0" baseline="0" dirty="0"/>
              <a:t>You will notice that they all have different closing dates – this is one big different to applying for university.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ltLang="en-US" sz="800"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800" b="0" baseline="0" dirty="0"/>
              <a:t>If you do see a closing date, it’s important that you don’t wait until the very end to submit your application. We are now finding from talking to employers, if they receive a huge number of applications, they may decide to close the application window early.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800"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800" b="0" baseline="0" dirty="0"/>
              <a:t>You will also notice the range of different salaries too – this is because employers can decide what to pay (as long as it meets the national minimum wage for apprentices of £4.30)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800"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sz="800" b="1" baseline="0" dirty="0"/>
              <a:t>Presenter notes: It might be useful to have the find an apprenticeship website open to show them current examples and what the site looks like. This is also relevant for the next slide.</a:t>
            </a:r>
          </a:p>
        </p:txBody>
      </p:sp>
      <p:sp>
        <p:nvSpPr>
          <p:cNvPr id="4" name="Slide Number Placeholder 3"/>
          <p:cNvSpPr>
            <a:spLocks noGrp="1"/>
          </p:cNvSpPr>
          <p:nvPr>
            <p:ph type="sldNum" sz="quarter" idx="10"/>
          </p:nvPr>
        </p:nvSpPr>
        <p:spPr/>
        <p:txBody>
          <a:bodyPr/>
          <a:lstStyle/>
          <a:p>
            <a:pPr defTabSz="916869">
              <a:defRPr/>
            </a:pPr>
            <a:fld id="{BD8E8F90-17F0-4D04-B5A9-AA42A83F34C8}" type="slidenum">
              <a:rPr lang="en-GB">
                <a:solidFill>
                  <a:prstClr val="black"/>
                </a:solidFill>
                <a:latin typeface="Calibri"/>
              </a:rPr>
              <a:pPr defTabSz="916869">
                <a:defRPr/>
              </a:pPr>
              <a:t>10</a:t>
            </a:fld>
            <a:endParaRPr lang="en-GB">
              <a:solidFill>
                <a:prstClr val="black"/>
              </a:solidFill>
              <a:latin typeface="Calibri"/>
            </a:endParaRPr>
          </a:p>
        </p:txBody>
      </p:sp>
    </p:spTree>
    <p:extLst>
      <p:ext uri="{BB962C8B-B14F-4D97-AF65-F5344CB8AC3E}">
        <p14:creationId xmlns:p14="http://schemas.microsoft.com/office/powerpoint/2010/main" val="259225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171913" indent="-171913">
              <a:buFont typeface="Arial" panose="020B0604020202020204" pitchFamily="34" charset="0"/>
              <a:buChar char="•"/>
            </a:pPr>
            <a:r>
              <a:rPr lang="en-GB" altLang="en-US" dirty="0"/>
              <a:t>1. It’s really important your child registers on Find an Apprenticeship. They can search the internet for ‘Find an apprenticeship’ and it will come up as the first link </a:t>
            </a:r>
            <a:br>
              <a:rPr lang="en-GB" altLang="en-US" dirty="0"/>
            </a:br>
            <a:r>
              <a:rPr lang="en-GB" altLang="en-US" dirty="0"/>
              <a:t>The search page is on gov.uk, </a:t>
            </a:r>
            <a:r>
              <a:rPr lang="en-GB" dirty="0"/>
              <a:t>an official government site.</a:t>
            </a:r>
            <a:br>
              <a:rPr lang="en-GB" dirty="0"/>
            </a:br>
            <a:r>
              <a:rPr lang="en-GB" altLang="en-US" dirty="0"/>
              <a:t>Once your child registers, they’ll receive an account activation code by email. After activating their account, they’ll be ready to start applying for apprenticeship vacancies.</a:t>
            </a:r>
          </a:p>
          <a:p>
            <a:endParaRPr lang="en-GB" altLang="en-US" dirty="0"/>
          </a:p>
          <a:p>
            <a:pPr marL="171913" indent="-171913">
              <a:buFont typeface="Arial" panose="020B0604020202020204" pitchFamily="34" charset="0"/>
              <a:buChar char="•"/>
            </a:pPr>
            <a:r>
              <a:rPr lang="en-GB" altLang="en-US" dirty="0"/>
              <a:t>2. Have a look at the different jobs that are being advertised. Remember, this is a live jobs site so it may be that they need to try a few different searches or to broaden how far they are looking to find jobs that they are interested in.</a:t>
            </a:r>
          </a:p>
          <a:p>
            <a:pPr marL="171913" indent="-171913">
              <a:buFont typeface="Arial" panose="020B0604020202020204" pitchFamily="34" charset="0"/>
              <a:buChar char="•"/>
            </a:pPr>
            <a:endParaRPr lang="en-GB" altLang="en-US" dirty="0"/>
          </a:p>
          <a:p>
            <a:pPr marL="171913" indent="-171913">
              <a:buFont typeface="Arial" panose="020B0604020202020204" pitchFamily="34" charset="0"/>
              <a:buChar char="•"/>
            </a:pPr>
            <a:r>
              <a:rPr lang="en-GB" dirty="0">
                <a:solidFill>
                  <a:srgbClr val="000000"/>
                </a:solidFill>
              </a:rPr>
              <a:t>As I noted earlier, the number of vacancies might currently be down but are on the increase. Whilst this is expected as the economy recovers, it can be quite disheartening for your child if they take a look and cannot find anything immediately or in the coming weeks. </a:t>
            </a:r>
            <a:br>
              <a:rPr lang="en-GB" dirty="0">
                <a:solidFill>
                  <a:srgbClr val="000000"/>
                </a:solidFill>
              </a:rPr>
            </a:br>
            <a:r>
              <a:rPr lang="en-GB" dirty="0">
                <a:solidFill>
                  <a:srgbClr val="000000"/>
                </a:solidFill>
              </a:rPr>
              <a:t>So it will be important to remind them that vacancies are being added on every day and so it’s important to keep coming back to the site and to use the alerts to be flagged to exciting opportunities. In the meantime, there also lots of other helpful sites they can be searching, including interesting employers.</a:t>
            </a:r>
          </a:p>
          <a:p>
            <a:pPr marL="0" indent="0">
              <a:buFont typeface="Arial" panose="020B0604020202020204" pitchFamily="34" charset="0"/>
              <a:buNone/>
            </a:pPr>
            <a:endParaRPr lang="en-GB" altLang="en-US" dirty="0"/>
          </a:p>
          <a:p>
            <a:pPr marL="171913" indent="-171913">
              <a:buFont typeface="Arial" panose="020B0604020202020204" pitchFamily="34" charset="0"/>
              <a:buChar char="•"/>
            </a:pPr>
            <a:r>
              <a:rPr lang="en-GB" altLang="en-US" dirty="0"/>
              <a:t>3. Start applying for jobs that interest them. They need to remember that some of the bigger companies will advertise quite early in the year (e.g. Autumn) for apprentices to start the following September so they should not leave it until the last minute or they might be disappointed to have missed a great opportunity.</a:t>
            </a:r>
          </a:p>
          <a:p>
            <a:pPr marL="171913" indent="-171913">
              <a:buFont typeface="Arial" panose="020B0604020202020204" pitchFamily="34" charset="0"/>
              <a:buChar char="•"/>
            </a:pPr>
            <a:endParaRPr lang="en-GB" altLang="en-US" dirty="0"/>
          </a:p>
          <a:p>
            <a:pPr marL="171913" indent="-171913">
              <a:buFont typeface="Arial" panose="020B0604020202020204" pitchFamily="34" charset="0"/>
              <a:buChar char="•"/>
            </a:pPr>
            <a:r>
              <a:rPr lang="en-GB" altLang="en-US" dirty="0"/>
              <a:t>Recruitment timeframes may have changed over the last couple of years and so it will be important to stay on top of these.</a:t>
            </a:r>
            <a:br>
              <a:rPr lang="en-GB" altLang="en-US" dirty="0"/>
            </a:br>
            <a:endParaRPr lang="en-GB" altLang="en-US" dirty="0"/>
          </a:p>
          <a:p>
            <a:pPr marL="171913" indent="-171913">
              <a:buFont typeface="Arial" panose="020B0604020202020204" pitchFamily="34" charset="0"/>
              <a:buChar char="•"/>
            </a:pPr>
            <a:r>
              <a:rPr lang="en-GB" altLang="en-US" dirty="0"/>
              <a:t>4. Set up alerts. A great feature of this system is that you can get it to do all the hard work for you. You can manage your alert settings so that you receive text messages and emails when jobs come up that you might be interested in.</a:t>
            </a:r>
          </a:p>
          <a:p>
            <a:endParaRPr lang="en-GB" altLang="en-US" dirty="0"/>
          </a:p>
          <a:p>
            <a:pPr marL="171913" indent="-171913">
              <a:buFont typeface="Arial" panose="020B0604020202020204" pitchFamily="34" charset="0"/>
              <a:buChar char="•"/>
            </a:pPr>
            <a:r>
              <a:rPr lang="en-GB" altLang="en-US" dirty="0"/>
              <a:t>5. Employers are always telling us that the applicants that really stand out to them, are those that have made a bit of extra effort. Your child could consider contacting the company and asking them if they have any virtual open days coming up or other opportunities to engage with them. That will look really impressive on their application and can give them an advantage over other applicants</a:t>
            </a:r>
            <a:endParaRPr lang="en-GB" dirty="0"/>
          </a:p>
        </p:txBody>
      </p:sp>
      <p:sp>
        <p:nvSpPr>
          <p:cNvPr id="4" name="Slide Number Placeholder 3"/>
          <p:cNvSpPr>
            <a:spLocks noGrp="1"/>
          </p:cNvSpPr>
          <p:nvPr>
            <p:ph type="sldNum" sz="quarter" idx="10"/>
          </p:nvPr>
        </p:nvSpPr>
        <p:spPr/>
        <p:txBody>
          <a:bodyPr/>
          <a:lstStyle/>
          <a:p>
            <a:pPr defTabSz="916869">
              <a:defRPr/>
            </a:pPr>
            <a:fld id="{A6AF8213-08AA-4A42-BD7E-4CC9E6DE6257}" type="slidenum">
              <a:rPr lang="en-US">
                <a:solidFill>
                  <a:prstClr val="black"/>
                </a:solidFill>
                <a:latin typeface="Calibri"/>
              </a:rPr>
              <a:pPr defTabSz="916869">
                <a:defRPr/>
              </a:pPr>
              <a:t>11</a:t>
            </a:fld>
            <a:endParaRPr lang="en-US">
              <a:solidFill>
                <a:prstClr val="black"/>
              </a:solidFill>
              <a:latin typeface="Calibri"/>
            </a:endParaRPr>
          </a:p>
        </p:txBody>
      </p:sp>
    </p:spTree>
    <p:extLst>
      <p:ext uri="{BB962C8B-B14F-4D97-AF65-F5344CB8AC3E}">
        <p14:creationId xmlns:p14="http://schemas.microsoft.com/office/powerpoint/2010/main" val="3089355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Whilst Find an apprenticeship is a great place to start looking for apprenticeships, it is not the only place.</a:t>
            </a:r>
          </a:p>
          <a:p>
            <a:endParaRPr lang="en-GB" dirty="0"/>
          </a:p>
          <a:p>
            <a:pPr marL="171450" indent="-171450">
              <a:buFont typeface="Arial" panose="020B0604020202020204" pitchFamily="34" charset="0"/>
              <a:buChar char="•"/>
            </a:pPr>
            <a:r>
              <a:rPr lang="en-GB" dirty="0"/>
              <a:t>If your child has a particular employer in mind, </a:t>
            </a:r>
            <a:r>
              <a:rPr lang="en-GB" b="1" dirty="0"/>
              <a:t>visit their website</a:t>
            </a:r>
            <a:r>
              <a:rPr lang="en-GB" dirty="0"/>
              <a:t> and see if they can sign up for recruitment alerts or if they send out a newsletter. </a:t>
            </a:r>
          </a:p>
          <a:p>
            <a:endParaRPr lang="en-GB" dirty="0"/>
          </a:p>
          <a:p>
            <a:pPr marL="171450" indent="-171450">
              <a:buFont typeface="Arial" panose="020B0604020202020204" pitchFamily="34" charset="0"/>
              <a:buChar char="•"/>
            </a:pPr>
            <a:r>
              <a:rPr lang="en-GB" dirty="0"/>
              <a:t>Make sure your child follows their careers pages on </a:t>
            </a:r>
            <a:r>
              <a:rPr lang="en-GB" b="1" dirty="0"/>
              <a:t>social media</a:t>
            </a:r>
            <a:r>
              <a:rPr lang="en-GB" dirty="0"/>
              <a:t> using Facebook, Twitter and Instagram too as they will probably use this as a way to promote their vacancies.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We have spoken to lots of apprentices and quite often, they will say that they actually heard about their job through a </a:t>
            </a:r>
            <a:r>
              <a:rPr lang="en-GB" b="1" dirty="0"/>
              <a:t>family member or friend</a:t>
            </a:r>
            <a:r>
              <a:rPr lang="en-GB" dirty="0"/>
              <a:t>. So make sure you tell everyone you can think of that your child is looking for an apprenticeship and you never know what might come through!</a:t>
            </a:r>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There are lots of other job search sites out there, including apprenticeships.gov.uk, where you can flick through online profiles for some of the UK’s top apprentice employers.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 Definitely spend some time looking into the different types of employers. There will be a real mix from your local council who might have a jobs page for young people, through to bigger recruitment sites too.</a:t>
            </a:r>
          </a:p>
          <a:p>
            <a:pPr marL="171913" indent="-171913">
              <a:buFont typeface="Arial" panose="020B0604020202020204" pitchFamily="34" charset="0"/>
              <a:buChar char="•"/>
            </a:pP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defTabSz="916869">
              <a:defRPr/>
            </a:pPr>
            <a:fld id="{A6AF8213-08AA-4A42-BD7E-4CC9E6DE6257}" type="slidenum">
              <a:rPr lang="en-US">
                <a:solidFill>
                  <a:prstClr val="black"/>
                </a:solidFill>
                <a:latin typeface="Calibri"/>
              </a:rPr>
              <a:pPr defTabSz="916869">
                <a:defRPr/>
              </a:pPr>
              <a:t>12</a:t>
            </a:fld>
            <a:endParaRPr lang="en-US">
              <a:solidFill>
                <a:prstClr val="black"/>
              </a:solidFill>
              <a:latin typeface="Calibri"/>
            </a:endParaRPr>
          </a:p>
        </p:txBody>
      </p:sp>
    </p:spTree>
    <p:extLst>
      <p:ext uri="{BB962C8B-B14F-4D97-AF65-F5344CB8AC3E}">
        <p14:creationId xmlns:p14="http://schemas.microsoft.com/office/powerpoint/2010/main" val="891456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171913" indent="-171913" defTabSz="916869">
              <a:buFont typeface="Arial" panose="020B0604020202020204" pitchFamily="34" charset="0"/>
              <a:buChar char="•"/>
              <a:defRP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We are often asked by parents if there is any way to find the ‘best apprenticeships’.</a:t>
            </a:r>
          </a:p>
          <a:p>
            <a:pPr marL="171913" indent="-171913" defTabSz="916869">
              <a:buFont typeface="Arial" panose="020B0604020202020204" pitchFamily="34" charset="0"/>
              <a:buChar char="•"/>
              <a:defRPr/>
            </a:pPr>
            <a:endParaRPr lang="en-US" dirty="0">
              <a:solidFill>
                <a:schemeClr val="tx2"/>
              </a:solidFill>
              <a:latin typeface="Lato" panose="020F0502020204030203" pitchFamily="34" charset="0"/>
              <a:ea typeface="Lato" panose="020F0502020204030203" pitchFamily="34" charset="0"/>
              <a:cs typeface="Lato" panose="020F0502020204030203" pitchFamily="34" charset="0"/>
            </a:endParaRPr>
          </a:p>
          <a:p>
            <a:pPr marL="171913" indent="-171913" defTabSz="916869">
              <a:buFont typeface="Arial" panose="020B0604020202020204" pitchFamily="34" charset="0"/>
              <a:buChar char="•"/>
              <a:defRP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The answer is that it will be very personal to each young person and the employer.</a:t>
            </a:r>
          </a:p>
          <a:p>
            <a:pPr marL="171913" indent="-171913" defTabSz="916869">
              <a:buFont typeface="Arial" panose="020B0604020202020204" pitchFamily="34" charset="0"/>
              <a:buChar char="•"/>
              <a:defRPr/>
            </a:pPr>
            <a:endParaRPr lang="en-US" dirty="0">
              <a:solidFill>
                <a:schemeClr val="tx2"/>
              </a:solidFill>
              <a:latin typeface="Lato" panose="020F0502020204030203" pitchFamily="34" charset="0"/>
              <a:ea typeface="Lato" panose="020F0502020204030203" pitchFamily="34" charset="0"/>
              <a:cs typeface="Lato" panose="020F0502020204030203" pitchFamily="34" charset="0"/>
            </a:endParaRPr>
          </a:p>
          <a:p>
            <a:pPr marL="171913" indent="-171913" defTabSz="916869">
              <a:buFont typeface="Arial" panose="020B0604020202020204" pitchFamily="34" charset="0"/>
              <a:buChar char="•"/>
              <a:defRP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But we do have a few hints and tips.</a:t>
            </a:r>
          </a:p>
          <a:p>
            <a:pPr marL="171913" indent="-171913" defTabSz="916869">
              <a:buFont typeface="Arial" panose="020B0604020202020204" pitchFamily="34" charset="0"/>
              <a:buChar char="•"/>
              <a:defRPr/>
            </a:pPr>
            <a:endParaRPr lang="en-US" dirty="0">
              <a:solidFill>
                <a:schemeClr val="tx2"/>
              </a:solidFill>
              <a:latin typeface="Lato" panose="020F0502020204030203" pitchFamily="34" charset="0"/>
              <a:ea typeface="Lato" panose="020F0502020204030203" pitchFamily="34" charset="0"/>
              <a:cs typeface="Lato" panose="020F0502020204030203" pitchFamily="34" charset="0"/>
            </a:endParaRPr>
          </a:p>
          <a:p>
            <a:pPr marL="171913" indent="-171913" defTabSz="916869">
              <a:buFont typeface="Arial" panose="020B0604020202020204" pitchFamily="34" charset="0"/>
              <a:buChar char="•"/>
              <a:defRP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1. What are they being paid? </a:t>
            </a:r>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r>
              <a:rPr lang="en-US" dirty="0">
                <a:solidFill>
                  <a:schemeClr val="tx2"/>
                </a:solidFill>
                <a:latin typeface="Lato" panose="020F0502020204030203" pitchFamily="34" charset="0"/>
                <a:ea typeface="Lato" panose="020F0502020204030203" pitchFamily="34" charset="0"/>
                <a:cs typeface="Lato" panose="020F0502020204030203" pitchFamily="34" charset="0"/>
              </a:rPr>
              <a:t>We’re not saying that the highest paying employers are the best or the lowest paying are the worst.</a:t>
            </a:r>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r>
              <a:rPr lang="en-US" dirty="0">
                <a:solidFill>
                  <a:schemeClr val="tx2"/>
                </a:solidFill>
                <a:latin typeface="Lato" panose="020F0502020204030203" pitchFamily="34" charset="0"/>
                <a:ea typeface="Lato" panose="020F0502020204030203" pitchFamily="34" charset="0"/>
                <a:cs typeface="Lato" panose="020F0502020204030203" pitchFamily="34" charset="0"/>
              </a:rPr>
              <a:t>A </a:t>
            </a:r>
            <a:r>
              <a:rPr lang="en-US" b="1" i="1" u="sng" dirty="0">
                <a:solidFill>
                  <a:schemeClr val="tx2"/>
                </a:solidFill>
                <a:latin typeface="Lato" panose="020F0502020204030203" pitchFamily="34" charset="0"/>
                <a:ea typeface="Lato" panose="020F0502020204030203" pitchFamily="34" charset="0"/>
                <a:cs typeface="Lato" panose="020F0502020204030203" pitchFamily="34" charset="0"/>
              </a:rPr>
              <a:t>fair wage</a:t>
            </a:r>
            <a:r>
              <a:rPr lang="en-US" dirty="0">
                <a:solidFill>
                  <a:schemeClr val="tx2"/>
                </a:solidFill>
                <a:latin typeface="Lato" panose="020F0502020204030203" pitchFamily="34" charset="0"/>
                <a:ea typeface="Lato" panose="020F0502020204030203" pitchFamily="34" charset="0"/>
                <a:cs typeface="Lato" panose="020F0502020204030203" pitchFamily="34" charset="0"/>
              </a:rPr>
              <a:t> is an encouraging indicator that the employer is willing to invest in their staff.</a:t>
            </a:r>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r>
              <a:rPr lang="en-US" dirty="0">
                <a:solidFill>
                  <a:schemeClr val="tx2"/>
                </a:solidFill>
                <a:latin typeface="Lato" panose="020F0502020204030203" pitchFamily="34" charset="0"/>
                <a:ea typeface="Lato" panose="020F0502020204030203" pitchFamily="34" charset="0"/>
                <a:cs typeface="Lato" panose="020F0502020204030203" pitchFamily="34" charset="0"/>
              </a:rPr>
              <a:t>Remember, employers are able to pay apprentices the National Minimum Wage for Apprentices which is different to the standard National Minimum Wage. This should all be considered alongside the industry standard and what their different pay scales are.</a:t>
            </a:r>
          </a:p>
          <a:p>
            <a:pPr marL="171913" indent="-171913" defTabSz="916869">
              <a:buFont typeface="Arial" panose="020B0604020202020204" pitchFamily="34" charset="0"/>
              <a:buChar char="•"/>
              <a:defRPr/>
            </a:pPr>
            <a:endParaRPr lang="en-US" dirty="0">
              <a:solidFill>
                <a:schemeClr val="tx2"/>
              </a:solidFill>
              <a:latin typeface="Lato" panose="020F0502020204030203" pitchFamily="34" charset="0"/>
              <a:ea typeface="Lato" panose="020F0502020204030203" pitchFamily="34" charset="0"/>
              <a:cs typeface="Lato" panose="020F0502020204030203" pitchFamily="34" charset="0"/>
            </a:endParaRPr>
          </a:p>
          <a:p>
            <a:pPr marL="171913" indent="-171913" defTabSz="916869">
              <a:buFont typeface="Arial" panose="020B0604020202020204" pitchFamily="34" charset="0"/>
              <a:buChar char="•"/>
              <a:defRP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2. What are the likely progression opportunities?</a:t>
            </a:r>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r>
              <a:rPr lang="en-US" dirty="0">
                <a:solidFill>
                  <a:schemeClr val="tx2"/>
                </a:solidFill>
                <a:latin typeface="Lato" panose="020F0502020204030203" pitchFamily="34" charset="0"/>
                <a:ea typeface="Lato" panose="020F0502020204030203" pitchFamily="34" charset="0"/>
                <a:cs typeface="Lato" panose="020F0502020204030203" pitchFamily="34" charset="0"/>
              </a:rPr>
              <a:t>If the employer openly discusses progression then it a good sign, they want to keep the apprentice on. </a:t>
            </a:r>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r>
              <a:rPr lang="en-US" dirty="0">
                <a:solidFill>
                  <a:schemeClr val="tx2"/>
                </a:solidFill>
                <a:latin typeface="Lato" panose="020F0502020204030203" pitchFamily="34" charset="0"/>
                <a:ea typeface="Lato" panose="020F0502020204030203" pitchFamily="34" charset="0"/>
                <a:cs typeface="Lato" panose="020F0502020204030203" pitchFamily="34" charset="0"/>
              </a:rPr>
              <a:t>Also do you research and check out the employer's website, they may have success stories on there.</a:t>
            </a:r>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endParaRPr lang="en-US" dirty="0">
              <a:solidFill>
                <a:schemeClr val="tx2"/>
              </a:solidFill>
              <a:latin typeface="Lato" panose="020F0502020204030203" pitchFamily="34" charset="0"/>
              <a:ea typeface="Lato" panose="020F0502020204030203" pitchFamily="34" charset="0"/>
              <a:cs typeface="Lato" panose="020F0502020204030203" pitchFamily="34" charset="0"/>
            </a:endParaRPr>
          </a:p>
          <a:p>
            <a:pPr marL="171913" indent="-171913" defTabSz="916869">
              <a:buFont typeface="Arial" panose="020B0604020202020204" pitchFamily="34" charset="0"/>
              <a:buChar char="•"/>
              <a:defRP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3. Is it a permanent or fixed term position? </a:t>
            </a:r>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r>
              <a:rPr lang="en-US" dirty="0">
                <a:solidFill>
                  <a:schemeClr val="tx2"/>
                </a:solidFill>
                <a:latin typeface="Lato" panose="020F0502020204030203" pitchFamily="34" charset="0"/>
                <a:ea typeface="Lato" panose="020F0502020204030203" pitchFamily="34" charset="0"/>
                <a:cs typeface="Lato" panose="020F0502020204030203" pitchFamily="34" charset="0"/>
              </a:rPr>
              <a:t>Employers can offer apprentices either a permanent or fixed term apprenticeship. </a:t>
            </a:r>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r>
              <a:rPr lang="en-US" dirty="0">
                <a:solidFill>
                  <a:schemeClr val="tx2"/>
                </a:solidFill>
                <a:latin typeface="Lato" panose="020F0502020204030203" pitchFamily="34" charset="0"/>
                <a:ea typeface="Lato" panose="020F0502020204030203" pitchFamily="34" charset="0"/>
                <a:cs typeface="Lato" panose="020F0502020204030203" pitchFamily="34" charset="0"/>
              </a:rPr>
              <a:t>If they are offering fixed term apprenticeships, research if the employer support moving staff into permanent roles on completion.</a:t>
            </a:r>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endParaRPr lang="en-US" dirty="0">
              <a:solidFill>
                <a:schemeClr val="tx2"/>
              </a:solidFill>
              <a:latin typeface="Lato" panose="020F0502020204030203" pitchFamily="34" charset="0"/>
              <a:ea typeface="Lato" panose="020F0502020204030203" pitchFamily="34" charset="0"/>
              <a:cs typeface="Lato" panose="020F0502020204030203" pitchFamily="34" charset="0"/>
            </a:endParaRPr>
          </a:p>
          <a:p>
            <a:pPr marL="171913" indent="-171913" defTabSz="916869">
              <a:buFont typeface="Arial" panose="020B0604020202020204" pitchFamily="34" charset="0"/>
              <a:buChar char="•"/>
              <a:defRP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4. Which training provider are they using? </a:t>
            </a:r>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r>
              <a:rPr lang="en-US" dirty="0">
                <a:solidFill>
                  <a:schemeClr val="tx2"/>
                </a:solidFill>
                <a:latin typeface="Lato" panose="020F0502020204030203" pitchFamily="34" charset="0"/>
                <a:ea typeface="Lato" panose="020F0502020204030203" pitchFamily="34" charset="0"/>
                <a:cs typeface="Lato" panose="020F0502020204030203" pitchFamily="34" charset="0"/>
              </a:rPr>
              <a:t>Just like schools – you can check the </a:t>
            </a:r>
            <a:r>
              <a:rPr lang="en-US" dirty="0" err="1">
                <a:solidFill>
                  <a:schemeClr val="tx2"/>
                </a:solidFill>
                <a:latin typeface="Lato" panose="020F0502020204030203" pitchFamily="34" charset="0"/>
                <a:ea typeface="Lato" panose="020F0502020204030203" pitchFamily="34" charset="0"/>
                <a:cs typeface="Lato" panose="020F0502020204030203" pitchFamily="34" charset="0"/>
              </a:rPr>
              <a:t>Ofsted</a:t>
            </a:r>
            <a:r>
              <a:rPr lang="en-US" dirty="0">
                <a:solidFill>
                  <a:schemeClr val="tx2"/>
                </a:solidFill>
                <a:latin typeface="Lato" panose="020F0502020204030203" pitchFamily="34" charset="0"/>
                <a:ea typeface="Lato" panose="020F0502020204030203" pitchFamily="34" charset="0"/>
                <a:cs typeface="Lato" panose="020F0502020204030203" pitchFamily="34" charset="0"/>
              </a:rPr>
              <a:t> rating of the training provider they are using. </a:t>
            </a:r>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r>
              <a:rPr lang="en-US" dirty="0">
                <a:solidFill>
                  <a:schemeClr val="tx2"/>
                </a:solidFill>
                <a:latin typeface="Lato" panose="020F0502020204030203" pitchFamily="34" charset="0"/>
                <a:ea typeface="Lato" panose="020F0502020204030203" pitchFamily="34" charset="0"/>
                <a:cs typeface="Lato" panose="020F0502020204030203" pitchFamily="34" charset="0"/>
              </a:rPr>
              <a:t>You could also look at their website and see if there are any apprenticeship success stories.</a:t>
            </a:r>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endParaRPr lang="en-US" dirty="0">
              <a:solidFill>
                <a:schemeClr val="tx2"/>
              </a:solidFill>
              <a:latin typeface="Lato" panose="020F0502020204030203" pitchFamily="34" charset="0"/>
              <a:ea typeface="Lato" panose="020F0502020204030203" pitchFamily="34" charset="0"/>
              <a:cs typeface="Lato" panose="020F0502020204030203" pitchFamily="34" charset="0"/>
            </a:endParaRPr>
          </a:p>
          <a:p>
            <a:pPr marL="171913" indent="-171913" defTabSz="916869">
              <a:buFont typeface="Arial" panose="020B0604020202020204" pitchFamily="34" charset="0"/>
              <a:buChar char="•"/>
              <a:defRP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5. Is the role varied? </a:t>
            </a:r>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r>
              <a:rPr lang="en-US" dirty="0">
                <a:solidFill>
                  <a:schemeClr val="tx2"/>
                </a:solidFill>
                <a:latin typeface="Lato" panose="020F0502020204030203" pitchFamily="34" charset="0"/>
                <a:ea typeface="Lato" panose="020F0502020204030203" pitchFamily="34" charset="0"/>
                <a:cs typeface="Lato" panose="020F0502020204030203" pitchFamily="34" charset="0"/>
              </a:rPr>
              <a:t>Read the job description and see if the employer offers the opportunity to rotate around the business and be involved in a variety of projects.</a:t>
            </a:r>
          </a:p>
          <a:p>
            <a:pPr marL="171913" indent="-171913" defTabSz="916869">
              <a:buFont typeface="Arial" panose="020B0604020202020204" pitchFamily="34" charset="0"/>
              <a:buChar char="•"/>
              <a:defRPr/>
            </a:pPr>
            <a:endParaRPr lang="en-US" dirty="0">
              <a:solidFill>
                <a:schemeClr val="tx2"/>
              </a:solidFill>
              <a:latin typeface="Lato" panose="020F0502020204030203" pitchFamily="34" charset="0"/>
              <a:ea typeface="Lato" panose="020F0502020204030203" pitchFamily="34" charset="0"/>
              <a:cs typeface="Lato" panose="020F0502020204030203" pitchFamily="34" charset="0"/>
            </a:endParaRPr>
          </a:p>
          <a:p>
            <a:pPr marL="171913" indent="-171913" defTabSz="916869">
              <a:buFont typeface="Arial" panose="020B0604020202020204" pitchFamily="34" charset="0"/>
              <a:buChar char="•"/>
              <a:defRP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6. Employer ethos and values</a:t>
            </a:r>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r>
              <a:rPr lang="en-US" dirty="0">
                <a:solidFill>
                  <a:schemeClr val="tx2"/>
                </a:solidFill>
                <a:latin typeface="Lato" panose="020F0502020204030203" pitchFamily="34" charset="0"/>
                <a:ea typeface="Lato" panose="020F0502020204030203" pitchFamily="34" charset="0"/>
                <a:cs typeface="Lato" panose="020F0502020204030203" pitchFamily="34" charset="0"/>
              </a:rPr>
              <a:t>You can understand a lot about an employer through their website, social media channels, how they share certain communications and what their values and ethos are. Are they the type of employer your child wants to work for? What else do they do around the apprenticeship for their current apprentices e.g. support networks? How do they support diversity and inclusion? This can help you and your child to get a feel for the employer and their commitment and support of apprentices. </a:t>
            </a:r>
            <a:br>
              <a:rPr lang="en-US" dirty="0">
                <a:solidFill>
                  <a:schemeClr val="tx2"/>
                </a:solidFill>
                <a:latin typeface="Lato" panose="020F0502020204030203" pitchFamily="34" charset="0"/>
                <a:ea typeface="Lato" panose="020F0502020204030203" pitchFamily="34" charset="0"/>
                <a:cs typeface="Lato" panose="020F0502020204030203" pitchFamily="34" charset="0"/>
              </a:rPr>
            </a:br>
            <a:endParaRPr lang="en-US" dirty="0">
              <a:solidFill>
                <a:schemeClr val="tx2"/>
              </a:solidFill>
              <a:latin typeface="Lato" panose="020F0502020204030203" pitchFamily="34" charset="0"/>
              <a:ea typeface="Lato" panose="020F0502020204030203" pitchFamily="34" charset="0"/>
              <a:cs typeface="Lato" panose="020F0502020204030203" pitchFamily="34" charset="0"/>
            </a:endParaRPr>
          </a:p>
          <a:p>
            <a:endParaRPr lang="en-GB" dirty="0"/>
          </a:p>
        </p:txBody>
      </p:sp>
      <p:sp>
        <p:nvSpPr>
          <p:cNvPr id="4" name="Slide Number Placeholder 3"/>
          <p:cNvSpPr>
            <a:spLocks noGrp="1"/>
          </p:cNvSpPr>
          <p:nvPr>
            <p:ph type="sldNum" sz="quarter" idx="10"/>
          </p:nvPr>
        </p:nvSpPr>
        <p:spPr/>
        <p:txBody>
          <a:bodyPr/>
          <a:lstStyle/>
          <a:p>
            <a:pPr defTabSz="916869">
              <a:defRPr/>
            </a:pPr>
            <a:fld id="{A6AF8213-08AA-4A42-BD7E-4CC9E6DE6257}" type="slidenum">
              <a:rPr lang="en-US">
                <a:solidFill>
                  <a:prstClr val="black"/>
                </a:solidFill>
                <a:latin typeface="Calibri"/>
              </a:rPr>
              <a:pPr defTabSz="916869">
                <a:defRPr/>
              </a:pPr>
              <a:t>13</a:t>
            </a:fld>
            <a:endParaRPr lang="en-US">
              <a:solidFill>
                <a:prstClr val="black"/>
              </a:solidFill>
              <a:latin typeface="Calibri"/>
            </a:endParaRPr>
          </a:p>
        </p:txBody>
      </p:sp>
    </p:spTree>
    <p:extLst>
      <p:ext uri="{BB962C8B-B14F-4D97-AF65-F5344CB8AC3E}">
        <p14:creationId xmlns:p14="http://schemas.microsoft.com/office/powerpoint/2010/main" val="960839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 If you have an apprentice ambassador with you, please replace this slide with their presentation.</a:t>
            </a:r>
          </a:p>
          <a:p>
            <a:r>
              <a:rPr lang="en-GB" sz="1200" b="1" dirty="0">
                <a:solidFill>
                  <a:schemeClr val="tx2"/>
                </a:solidFill>
              </a:rPr>
              <a:t>Delivery partner to insert film of their choice about apprenticeships.</a:t>
            </a:r>
          </a:p>
          <a:p>
            <a:r>
              <a:rPr lang="en-GB" sz="1200" b="1" dirty="0">
                <a:solidFill>
                  <a:schemeClr val="tx2"/>
                </a:solidFill>
              </a:rPr>
              <a:t>Depending on the audience, films that we would recommend considering showing here are a</a:t>
            </a:r>
            <a:r>
              <a:rPr lang="en-GB" sz="1200" b="1" baseline="0" dirty="0">
                <a:solidFill>
                  <a:schemeClr val="tx2"/>
                </a:solidFill>
              </a:rPr>
              <a:t>ll available on amazingapprenticeships.com</a:t>
            </a:r>
          </a:p>
          <a:p>
            <a:r>
              <a:rPr lang="en-GB" sz="1200" b="1" baseline="0" dirty="0">
                <a:solidFill>
                  <a:schemeClr val="tx2"/>
                </a:solidFill>
              </a:rPr>
              <a:t>We would recommend that you download the film onto a memory stick and take it with you. </a:t>
            </a:r>
          </a:p>
          <a:p>
            <a:r>
              <a:rPr lang="en-GB" sz="1200" b="1" baseline="0" dirty="0">
                <a:solidFill>
                  <a:schemeClr val="tx2"/>
                </a:solidFill>
              </a:rPr>
              <a:t>Some establishments will not have sufficient internet access.</a:t>
            </a:r>
            <a:endParaRPr lang="en-GB" sz="1200" b="1" dirty="0">
              <a:solidFill>
                <a:schemeClr val="tx2"/>
              </a:solidFill>
            </a:endParaRPr>
          </a:p>
          <a:p>
            <a:endParaRPr lang="en-GB" sz="1200" b="0" dirty="0"/>
          </a:p>
          <a:p>
            <a:r>
              <a:rPr lang="en-GB" sz="1200" b="1" baseline="0" dirty="0"/>
              <a:t>Understanding apprenticeships _ Full version</a:t>
            </a:r>
            <a:r>
              <a:rPr lang="en-GB" sz="1200" b="0" baseline="0" dirty="0"/>
              <a:t> (4m 41s) https://vimeo.com/151121127</a:t>
            </a:r>
            <a:br>
              <a:rPr lang="en-GB" sz="1200" b="0" baseline="0" dirty="0"/>
            </a:br>
            <a:r>
              <a:rPr lang="en-GB" sz="1200" b="1" baseline="0" dirty="0"/>
              <a:t>Technology apprenticeships for the new generation</a:t>
            </a:r>
            <a:r>
              <a:rPr lang="en-GB" sz="1200" b="0" baseline="0" dirty="0"/>
              <a:t> (4m 22s) https://vimeo.com/158818858</a:t>
            </a:r>
          </a:p>
          <a:p>
            <a:r>
              <a:rPr lang="en-GB" sz="1200" b="1" baseline="0" dirty="0"/>
              <a:t>Higher and degree apprenticeships – make them your plan A</a:t>
            </a:r>
            <a:r>
              <a:rPr lang="en-GB" sz="1200" b="0" baseline="0" dirty="0"/>
              <a:t> (2m 58s) https://vimeo.com/173753735</a:t>
            </a:r>
          </a:p>
          <a:p>
            <a:r>
              <a:rPr lang="en-GB" sz="1200" b="1" baseline="0" dirty="0"/>
              <a:t>Apprentices are amazing film – </a:t>
            </a:r>
            <a:r>
              <a:rPr lang="en-GB" sz="1200" b="0" baseline="0" dirty="0"/>
              <a:t>link tbc </a:t>
            </a:r>
          </a:p>
          <a:p>
            <a:r>
              <a:rPr lang="en-GB" sz="1200" b="1" baseline="0" dirty="0"/>
              <a:t>World Skills Champions films – </a:t>
            </a:r>
            <a:r>
              <a:rPr lang="en-GB" sz="1200" b="0" baseline="0" dirty="0"/>
              <a:t>link tbc</a:t>
            </a:r>
          </a:p>
          <a:p>
            <a:endParaRPr lang="en-GB" dirty="0"/>
          </a:p>
        </p:txBody>
      </p:sp>
      <p:sp>
        <p:nvSpPr>
          <p:cNvPr id="4" name="Slide Number Placeholder 3"/>
          <p:cNvSpPr>
            <a:spLocks noGrp="1"/>
          </p:cNvSpPr>
          <p:nvPr>
            <p:ph type="sldNum" sz="quarter" idx="5"/>
          </p:nvPr>
        </p:nvSpPr>
        <p:spPr/>
        <p:txBody>
          <a:bodyPr/>
          <a:lstStyle/>
          <a:p>
            <a:fld id="{0365A29D-C0B9-41C6-BEC0-29DFAAEEA45B}" type="slidenum">
              <a:rPr lang="en-GB" smtClean="0"/>
              <a:pPr/>
              <a:t>14</a:t>
            </a:fld>
            <a:endParaRPr lang="en-GB"/>
          </a:p>
        </p:txBody>
      </p:sp>
    </p:spTree>
    <p:extLst>
      <p:ext uri="{BB962C8B-B14F-4D97-AF65-F5344CB8AC3E}">
        <p14:creationId xmlns:p14="http://schemas.microsoft.com/office/powerpoint/2010/main" val="1911289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343826" indent="-343826">
              <a:lnSpc>
                <a:spcPct val="107000"/>
              </a:lnSpc>
              <a:spcAft>
                <a:spcPts val="802"/>
              </a:spcAft>
              <a:buFont typeface="Arial" panose="020B0604020202020204" pitchFamily="34" charset="0"/>
              <a:buChar char="•"/>
              <a:tabLst>
                <a:tab pos="458434" algn="l"/>
              </a:tabLst>
            </a:pPr>
            <a:r>
              <a:rPr lang="en-GB" sz="1800" dirty="0">
                <a:latin typeface="Calibri" panose="020F0502020204030204" pitchFamily="34" charset="0"/>
                <a:ea typeface="Calibri" panose="020F0502020204030204" pitchFamily="34" charset="0"/>
                <a:cs typeface="Times New Roman" panose="02020603050405020304" pitchFamily="18" charset="0"/>
              </a:rPr>
              <a:t>We also wanted to let you know that there are other resources completely free of charge that can help you as parents.</a:t>
            </a:r>
          </a:p>
          <a:p>
            <a:pPr>
              <a:lnSpc>
                <a:spcPct val="107000"/>
              </a:lnSpc>
              <a:spcAft>
                <a:spcPts val="802"/>
              </a:spcAft>
              <a:tabLst>
                <a:tab pos="458434" algn="l"/>
              </a:tabLs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3826" indent="-343826">
              <a:lnSpc>
                <a:spcPct val="107000"/>
              </a:lnSpc>
              <a:spcAft>
                <a:spcPts val="802"/>
              </a:spcAft>
              <a:buFont typeface="Arial" panose="020B0604020202020204" pitchFamily="34" charset="0"/>
              <a:buChar char="•"/>
              <a:tabLst>
                <a:tab pos="458434" algn="l"/>
              </a:tabLst>
            </a:pPr>
            <a:r>
              <a:rPr lang="en-GB" sz="1800" dirty="0">
                <a:latin typeface="Calibri" panose="020F0502020204030204" pitchFamily="34" charset="0"/>
                <a:ea typeface="Calibri" panose="020F0502020204030204" pitchFamily="34" charset="0"/>
                <a:cs typeface="Times New Roman" panose="02020603050405020304" pitchFamily="18" charset="0"/>
              </a:rPr>
              <a:t>Monthly parents magazines that are produced by Amazing Apprenticeships are available on apprenticeships.gov.uk. They are really useful and contain lots of different articles and guidance for you, including on apprenticeships as well as other technical pathways like traineeships and T Levels. </a:t>
            </a:r>
          </a:p>
          <a:p>
            <a:pPr>
              <a:lnSpc>
                <a:spcPct val="107000"/>
              </a:lnSpc>
              <a:spcAft>
                <a:spcPts val="802"/>
              </a:spcAft>
              <a:tabLst>
                <a:tab pos="458434" algn="l"/>
              </a:tabLs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3826" indent="-343826">
              <a:lnSpc>
                <a:spcPct val="107000"/>
              </a:lnSpc>
              <a:spcAft>
                <a:spcPts val="802"/>
              </a:spcAft>
              <a:buFont typeface="Arial" panose="020B0604020202020204" pitchFamily="34" charset="0"/>
              <a:buChar char="•"/>
              <a:tabLst>
                <a:tab pos="458434" algn="l"/>
              </a:tabLst>
            </a:pPr>
            <a:r>
              <a:rPr lang="en-GB" sz="1800" dirty="0">
                <a:latin typeface="Calibri" panose="020F0502020204030204" pitchFamily="34" charset="0"/>
                <a:ea typeface="Calibri" panose="020F0502020204030204" pitchFamily="34" charset="0"/>
                <a:cs typeface="Times New Roman" panose="02020603050405020304" pitchFamily="18" charset="0"/>
              </a:rPr>
              <a:t>Your school may circulate this to you, but you can also subscribe to receive it by visiting</a:t>
            </a:r>
            <a:br>
              <a:rPr lang="en-GB" sz="1800" dirty="0">
                <a:latin typeface="Calibri" panose="020F0502020204030204" pitchFamily="34" charset="0"/>
                <a:ea typeface="Calibri" panose="020F0502020204030204" pitchFamily="34" charset="0"/>
                <a:cs typeface="Times New Roman" panose="02020603050405020304" pitchFamily="18" charset="0"/>
              </a:rPr>
            </a:br>
            <a:r>
              <a:rPr lang="en-GB" sz="1800" dirty="0">
                <a:latin typeface="Calibri" panose="020F0502020204030204" pitchFamily="34" charset="0"/>
                <a:ea typeface="Calibri" panose="020F0502020204030204" pitchFamily="34" charset="0"/>
                <a:cs typeface="Times New Roman" panose="02020603050405020304" pitchFamily="18" charset="0"/>
              </a:rPr>
              <a:t>Amazingapprenticeships.com (the URL for which will appear on the next slide).</a:t>
            </a:r>
          </a:p>
          <a:p>
            <a:pPr>
              <a:lnSpc>
                <a:spcPct val="107000"/>
              </a:lnSpc>
              <a:spcAft>
                <a:spcPts val="802"/>
              </a:spcAft>
              <a:tabLst>
                <a:tab pos="458434" algn="l"/>
              </a:tabLs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3826" indent="-343826">
              <a:lnSpc>
                <a:spcPct val="107000"/>
              </a:lnSpc>
              <a:spcAft>
                <a:spcPts val="802"/>
              </a:spcAft>
              <a:buFont typeface="Arial" panose="020B0604020202020204" pitchFamily="34" charset="0"/>
              <a:buChar char="•"/>
              <a:tabLst>
                <a:tab pos="458434" algn="l"/>
              </a:tabLst>
            </a:pPr>
            <a:r>
              <a:rPr lang="en-GB" sz="1800" dirty="0">
                <a:latin typeface="Calibri" panose="020F0502020204030204" pitchFamily="34" charset="0"/>
                <a:ea typeface="Calibri" panose="020F0502020204030204" pitchFamily="34" charset="0"/>
                <a:cs typeface="Times New Roman" panose="02020603050405020304" pitchFamily="18" charset="0"/>
              </a:rPr>
              <a:t>We also have a parents factsheet translated into 5 different languages including: </a:t>
            </a:r>
            <a:br>
              <a:rPr lang="en-GB" sz="1800" dirty="0">
                <a:latin typeface="Calibri" panose="020F0502020204030204" pitchFamily="34" charset="0"/>
                <a:ea typeface="Calibri" panose="020F0502020204030204" pitchFamily="34" charset="0"/>
                <a:cs typeface="Times New Roman" panose="02020603050405020304" pitchFamily="18" charset="0"/>
              </a:rPr>
            </a:br>
            <a:r>
              <a:rPr lang="en-GB" sz="1800" dirty="0">
                <a:latin typeface="Calibri" panose="020F0502020204030204" pitchFamily="34" charset="0"/>
                <a:ea typeface="Calibri" panose="020F0502020204030204" pitchFamily="34" charset="0"/>
                <a:cs typeface="Times New Roman" panose="02020603050405020304" pitchFamily="18" charset="0"/>
              </a:rPr>
              <a:t>A</a:t>
            </a:r>
            <a:r>
              <a:rPr lang="en-GB" sz="1800" i="1" dirty="0">
                <a:latin typeface="Calibri" panose="020F0502020204030204" pitchFamily="34" charset="0"/>
                <a:ea typeface="Calibri" panose="020F0502020204030204" pitchFamily="34" charset="0"/>
                <a:cs typeface="Times New Roman" panose="02020603050405020304" pitchFamily="18" charset="0"/>
              </a:rPr>
              <a:t>rabic, Latvian, Pashto, Romanian and Urdu, </a:t>
            </a:r>
          </a:p>
          <a:p>
            <a:pPr marL="343826" indent="-343826">
              <a:lnSpc>
                <a:spcPct val="107000"/>
              </a:lnSpc>
              <a:spcAft>
                <a:spcPts val="802"/>
              </a:spcAft>
              <a:buFont typeface="Arial" panose="020B0604020202020204" pitchFamily="34" charset="0"/>
              <a:buChar char="•"/>
              <a:tabLst>
                <a:tab pos="458434" algn="l"/>
              </a:tabLst>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pPr marL="343826" indent="-343826">
              <a:lnSpc>
                <a:spcPct val="107000"/>
              </a:lnSpc>
              <a:spcAft>
                <a:spcPts val="802"/>
              </a:spcAft>
              <a:buFont typeface="Arial" panose="020B0604020202020204" pitchFamily="34" charset="0"/>
              <a:buChar char="•"/>
              <a:tabLst>
                <a:tab pos="458434" algn="l"/>
              </a:tabLst>
            </a:pPr>
            <a:r>
              <a:rPr lang="en-GB" sz="1800" dirty="0">
                <a:latin typeface="Calibri" panose="020F0502020204030204" pitchFamily="34" charset="0"/>
                <a:ea typeface="Calibri" panose="020F0502020204030204" pitchFamily="34" charset="0"/>
                <a:cs typeface="Times New Roman" panose="02020603050405020304" pitchFamily="18" charset="0"/>
              </a:rPr>
              <a:t>These can also be downloaded from apprenticeships.gov.uk. </a:t>
            </a:r>
          </a:p>
          <a:p>
            <a:pPr marL="343826" indent="-343826">
              <a:lnSpc>
                <a:spcPct val="107000"/>
              </a:lnSpc>
              <a:spcAft>
                <a:spcPts val="802"/>
              </a:spcAft>
              <a:buFont typeface="Arial" panose="020B0604020202020204" pitchFamily="34" charset="0"/>
              <a:buChar char="•"/>
              <a:tabLst>
                <a:tab pos="458434" algn="l"/>
              </a:tabLs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2"/>
              </a:spcAft>
              <a:buFont typeface="Arial" panose="020B0604020202020204" pitchFamily="34" charset="0"/>
              <a:buNone/>
              <a:tabLst>
                <a:tab pos="458434" algn="l"/>
              </a:tabLst>
            </a:pPr>
            <a:endParaRPr lang="en-GB"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16869">
              <a:defRPr/>
            </a:pPr>
            <a:fld id="{0365A29D-C0B9-41C6-BEC0-29DFAAEEA45B}" type="slidenum">
              <a:rPr lang="en-GB">
                <a:solidFill>
                  <a:prstClr val="black"/>
                </a:solidFill>
                <a:latin typeface="Calibri"/>
              </a:rPr>
              <a:pPr defTabSz="916869">
                <a:defRPr/>
              </a:pPr>
              <a:t>15</a:t>
            </a:fld>
            <a:endParaRPr lang="en-GB">
              <a:solidFill>
                <a:prstClr val="black"/>
              </a:solidFill>
              <a:latin typeface="Calibri"/>
            </a:endParaRPr>
          </a:p>
        </p:txBody>
      </p:sp>
    </p:spTree>
    <p:extLst>
      <p:ext uri="{BB962C8B-B14F-4D97-AF65-F5344CB8AC3E}">
        <p14:creationId xmlns:p14="http://schemas.microsoft.com/office/powerpoint/2010/main" val="2190941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171913" indent="-171913" defTabSz="916869" fontAlgn="base">
              <a:spcBef>
                <a:spcPct val="0"/>
              </a:spcBef>
              <a:spcAft>
                <a:spcPct val="0"/>
              </a:spcAft>
              <a:buFont typeface="Arial" panose="020B0604020202020204" pitchFamily="34" charset="0"/>
              <a:buChar char="•"/>
              <a:defRPr/>
            </a:pPr>
            <a:r>
              <a:rPr lang="en-GB" dirty="0"/>
              <a:t>For other useful information and more resources, you can also go to www.amazingapprenticeships.com.</a:t>
            </a:r>
          </a:p>
          <a:p>
            <a:pPr marL="171913" indent="-171913" defTabSz="916869" fontAlgn="base">
              <a:spcBef>
                <a:spcPct val="0"/>
              </a:spcBef>
              <a:spcAft>
                <a:spcPct val="0"/>
              </a:spcAft>
              <a:buFont typeface="Arial" panose="020B0604020202020204" pitchFamily="34" charset="0"/>
              <a:buChar char="•"/>
              <a:defRPr/>
            </a:pPr>
            <a:endParaRPr lang="en-GB" dirty="0"/>
          </a:p>
          <a:p>
            <a:pPr marL="171913" indent="-171913" defTabSz="916869" fontAlgn="base">
              <a:spcBef>
                <a:spcPct val="0"/>
              </a:spcBef>
              <a:spcAft>
                <a:spcPct val="0"/>
              </a:spcAft>
              <a:buFont typeface="Arial" panose="020B0604020202020204" pitchFamily="34" charset="0"/>
              <a:buChar char="•"/>
              <a:defRPr/>
            </a:pPr>
            <a:r>
              <a:rPr lang="en-GB" dirty="0"/>
              <a:t>There are some brilliant resources available.</a:t>
            </a:r>
          </a:p>
          <a:p>
            <a:pPr defTabSz="916869" fontAlgn="base">
              <a:spcBef>
                <a:spcPct val="0"/>
              </a:spcBef>
              <a:spcAft>
                <a:spcPct val="0"/>
              </a:spcAft>
              <a:defRPr/>
            </a:pPr>
            <a:endParaRPr lang="en-GB" dirty="0"/>
          </a:p>
          <a:p>
            <a:pPr marL="171913" indent="-171913" defTabSz="916869" fontAlgn="base">
              <a:spcBef>
                <a:spcPct val="0"/>
              </a:spcBef>
              <a:spcAft>
                <a:spcPct val="0"/>
              </a:spcAft>
              <a:buFont typeface="Arial" panose="020B0604020202020204" pitchFamily="34" charset="0"/>
              <a:buChar char="•"/>
              <a:defRPr/>
            </a:pPr>
            <a:r>
              <a:rPr lang="en-GB" dirty="0"/>
              <a:t>The web address is showing on the screen now so please make a note of it</a:t>
            </a:r>
          </a:p>
          <a:p>
            <a:endParaRPr lang="en-GB" dirty="0"/>
          </a:p>
          <a:p>
            <a:endParaRPr lang="en-GB" dirty="0"/>
          </a:p>
        </p:txBody>
      </p:sp>
      <p:sp>
        <p:nvSpPr>
          <p:cNvPr id="4" name="Header Placeholder 3"/>
          <p:cNvSpPr>
            <a:spLocks noGrp="1"/>
          </p:cNvSpPr>
          <p:nvPr>
            <p:ph type="hdr" sz="quarter" idx="10"/>
          </p:nvPr>
        </p:nvSpPr>
        <p:spPr/>
        <p:txBody>
          <a:bodyPr/>
          <a:lstStyle/>
          <a:p>
            <a:r>
              <a:rPr lang="en-GB"/>
              <a:t>Apprenticeship Support and Knowledge in Schools (ASK)</a:t>
            </a:r>
          </a:p>
        </p:txBody>
      </p:sp>
      <p:sp>
        <p:nvSpPr>
          <p:cNvPr id="5" name="Slide Number Placeholder 4"/>
          <p:cNvSpPr>
            <a:spLocks noGrp="1"/>
          </p:cNvSpPr>
          <p:nvPr>
            <p:ph type="sldNum" sz="quarter" idx="11"/>
          </p:nvPr>
        </p:nvSpPr>
        <p:spPr/>
        <p:txBody>
          <a:bodyPr/>
          <a:lstStyle/>
          <a:p>
            <a:fld id="{0365A29D-C0B9-41C6-BEC0-29DFAAEEA45B}" type="slidenum">
              <a:rPr lang="en-GB" smtClean="0"/>
              <a:pPr/>
              <a:t>16</a:t>
            </a:fld>
            <a:endParaRPr lang="en-GB"/>
          </a:p>
        </p:txBody>
      </p:sp>
    </p:spTree>
    <p:extLst>
      <p:ext uri="{BB962C8B-B14F-4D97-AF65-F5344CB8AC3E}">
        <p14:creationId xmlns:p14="http://schemas.microsoft.com/office/powerpoint/2010/main" val="2340294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But for now, are there any questions at all?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Thank you so much again for joining this session today.</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Close session</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defTabSz="916869">
              <a:defRPr/>
            </a:pPr>
            <a:fld id="{0365A29D-C0B9-41C6-BEC0-29DFAAEEA45B}" type="slidenum">
              <a:rPr lang="en-GB">
                <a:solidFill>
                  <a:prstClr val="black"/>
                </a:solidFill>
                <a:latin typeface="Calibri"/>
              </a:rPr>
              <a:pPr defTabSz="916869">
                <a:defRPr/>
              </a:pPr>
              <a:t>17</a:t>
            </a:fld>
            <a:endParaRPr lang="en-GB">
              <a:solidFill>
                <a:prstClr val="black"/>
              </a:solidFill>
              <a:latin typeface="Calibri"/>
            </a:endParaRPr>
          </a:p>
        </p:txBody>
      </p:sp>
    </p:spTree>
    <p:extLst>
      <p:ext uri="{BB962C8B-B14F-4D97-AF65-F5344CB8AC3E}">
        <p14:creationId xmlns:p14="http://schemas.microsoft.com/office/powerpoint/2010/main" val="14298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kern="1200" dirty="0">
                <a:solidFill>
                  <a:schemeClr val="tx1"/>
                </a:solidFill>
                <a:effectLst/>
                <a:latin typeface="+mn-lt"/>
                <a:ea typeface="+mn-ea"/>
                <a:cs typeface="+mn-cs"/>
              </a:rPr>
              <a:t>So what is an apprenticeship?</a:t>
            </a:r>
          </a:p>
          <a:p>
            <a:pPr marL="0" indent="0">
              <a:buFont typeface="Arial" panose="020B0604020202020204" pitchFamily="34" charset="0"/>
              <a:buNone/>
            </a:pPr>
            <a:endParaRPr lang="en-GB"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An apprenticeship is a real job, with a real employer, where the apprentice will work full-time whilst also studying towards a qualification.</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So you could be an apprentice working for Sky as a journalist, for example, whilst also studying and gaining a qualification in journalism.</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a:solidFill>
                  <a:schemeClr val="tx1"/>
                </a:solidFill>
                <a:effectLst/>
                <a:latin typeface="+mn-lt"/>
                <a:ea typeface="+mn-ea"/>
                <a:cs typeface="+mn-cs"/>
              </a:rPr>
              <a:t>PAID A SALARY</a:t>
            </a: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As it’s a real job, y</a:t>
            </a:r>
            <a:r>
              <a:rPr lang="en-GB" sz="1200" b="0" kern="1200" dirty="0">
                <a:solidFill>
                  <a:schemeClr val="tx1"/>
                </a:solidFill>
                <a:effectLst/>
                <a:latin typeface="+mn-lt"/>
                <a:ea typeface="+mn-ea"/>
                <a:cs typeface="+mn-cs"/>
              </a:rPr>
              <a:t>ou will earn a wage</a:t>
            </a:r>
            <a:r>
              <a:rPr lang="en-GB" sz="1200" b="0" kern="1200" baseline="0" dirty="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 and it can be a really good salary too! </a:t>
            </a:r>
            <a:r>
              <a:rPr lang="en-GB" sz="3600" dirty="0">
                <a:effectLst/>
                <a:latin typeface="Calibri" panose="020F0502020204030204" pitchFamily="34" charset="0"/>
                <a:ea typeface="Calibri" panose="020F0502020204030204" pitchFamily="34" charset="0"/>
                <a:cs typeface="Times New Roman" panose="02020603050405020304" pitchFamily="18" charset="0"/>
              </a:rPr>
              <a:t>The salary of an apprentice can vary from employer to employer. Legally, an employer must pay an apprentice the National Minimum Wage for apprentices, which is currently £4.30 per hour. This is lower than the normal National Minimum Wage, but it recognises that some people will be going into their first job with little or no experience.</a:t>
            </a:r>
          </a:p>
          <a:p>
            <a:pPr marL="0" indent="0">
              <a:buFont typeface="Arial" panose="020B0604020202020204" pitchFamily="34" charset="0"/>
              <a:buNone/>
            </a:pPr>
            <a:endParaRPr lang="en-GB" sz="1200" b="1"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The good news is that </a:t>
            </a:r>
            <a:r>
              <a:rPr lang="en-GB" sz="1200" b="1" kern="1200" dirty="0">
                <a:solidFill>
                  <a:schemeClr val="tx1"/>
                </a:solidFill>
                <a:effectLst/>
                <a:latin typeface="+mn-lt"/>
                <a:ea typeface="+mn-ea"/>
                <a:cs typeface="+mn-cs"/>
              </a:rPr>
              <a:t>lots of employers</a:t>
            </a:r>
            <a:r>
              <a:rPr lang="en-GB" sz="1200" b="1" kern="1200" baseline="0" dirty="0">
                <a:solidFill>
                  <a:schemeClr val="tx1"/>
                </a:solidFill>
                <a:effectLst/>
                <a:latin typeface="+mn-lt"/>
                <a:ea typeface="+mn-ea"/>
                <a:cs typeface="+mn-cs"/>
              </a:rPr>
              <a:t> pay a lot more than the </a:t>
            </a:r>
            <a:r>
              <a:rPr lang="en-GB" sz="1200" b="1" kern="1200" dirty="0">
                <a:solidFill>
                  <a:schemeClr val="tx1"/>
                </a:solidFill>
                <a:effectLst/>
                <a:latin typeface="+mn-lt"/>
                <a:ea typeface="+mn-ea"/>
                <a:cs typeface="+mn-cs"/>
              </a:rPr>
              <a:t>National Minimum</a:t>
            </a:r>
            <a:r>
              <a:rPr lang="en-GB" sz="1200" b="1" kern="1200" baseline="0" dirty="0">
                <a:solidFill>
                  <a:schemeClr val="tx1"/>
                </a:solidFill>
                <a:effectLst/>
                <a:latin typeface="+mn-lt"/>
                <a:ea typeface="+mn-ea"/>
                <a:cs typeface="+mn-cs"/>
              </a:rPr>
              <a:t> Wage</a:t>
            </a:r>
            <a:r>
              <a:rPr lang="en-GB" sz="1200" b="0" kern="1200" baseline="0" dirty="0">
                <a:solidFill>
                  <a:schemeClr val="tx1"/>
                </a:solidFill>
                <a:effectLst/>
                <a:latin typeface="+mn-lt"/>
                <a:ea typeface="+mn-ea"/>
                <a:cs typeface="+mn-cs"/>
              </a:rPr>
              <a:t> for apprentices, with some local employers offering starting salaries of </a:t>
            </a:r>
            <a:r>
              <a:rPr lang="en-GB" sz="1200" b="1" kern="1200" baseline="0" dirty="0">
                <a:solidFill>
                  <a:schemeClr val="tx1"/>
                </a:solidFill>
                <a:effectLst/>
                <a:latin typeface="+mn-lt"/>
                <a:ea typeface="+mn-ea"/>
                <a:cs typeface="+mn-cs"/>
              </a:rPr>
              <a:t>£</a:t>
            </a:r>
            <a:r>
              <a:rPr lang="en-GB" sz="1200" b="1" kern="1200" baseline="0" dirty="0" err="1">
                <a:solidFill>
                  <a:schemeClr val="tx1"/>
                </a:solidFill>
                <a:effectLst/>
                <a:latin typeface="+mn-lt"/>
                <a:ea typeface="+mn-ea"/>
                <a:cs typeface="+mn-cs"/>
              </a:rPr>
              <a:t>xx,xxx</a:t>
            </a:r>
            <a:r>
              <a:rPr lang="en-GB" sz="1200" b="1" kern="1200" baseline="0" dirty="0">
                <a:solidFill>
                  <a:schemeClr val="tx1"/>
                </a:solidFill>
                <a:effectLst/>
                <a:latin typeface="+mn-lt"/>
                <a:ea typeface="+mn-ea"/>
                <a:cs typeface="+mn-cs"/>
              </a:rPr>
              <a:t> </a:t>
            </a:r>
            <a:r>
              <a:rPr lang="en-GB" sz="1200" b="0" kern="1200" baseline="0" dirty="0">
                <a:solidFill>
                  <a:schemeClr val="tx1"/>
                </a:solidFill>
                <a:effectLst/>
                <a:latin typeface="+mn-lt"/>
                <a:ea typeface="+mn-ea"/>
                <a:cs typeface="+mn-cs"/>
              </a:rPr>
              <a:t>and other national employers even offering starting salaries over £15,000-£20,000. </a:t>
            </a:r>
            <a:r>
              <a:rPr lang="en-GB" sz="1200" b="1" kern="1200" baseline="0" dirty="0">
                <a:solidFill>
                  <a:schemeClr val="tx1"/>
                </a:solidFill>
                <a:effectLst/>
                <a:latin typeface="+mn-lt"/>
                <a:ea typeface="+mn-ea"/>
                <a:cs typeface="+mn-cs"/>
              </a:rPr>
              <a:t>  </a:t>
            </a:r>
          </a:p>
          <a:p>
            <a:pPr marL="171450" indent="-171450">
              <a:buFont typeface="Arial" panose="020B0604020202020204" pitchFamily="34" charset="0"/>
              <a:buChar char="•"/>
            </a:pPr>
            <a:endParaRPr lang="en-GB" sz="1200" b="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I have pulled together some local vacancy information which I will show you in a little while, so you can see some real examples of local and national apprenticeships available and see what types of salaries are being offered.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It’s important to remember that if your child comes across an apprenticeship they’re interested in, to not be put off by the pay if it’s initially low: there’s room for progression and working your way to the top of an organisation and lots of employers will increase this as they achieve milestones during their apprenticeship.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GB" sz="1200" b="1" kern="1200" baseline="0" dirty="0">
                <a:solidFill>
                  <a:schemeClr val="tx1"/>
                </a:solidFill>
                <a:effectLst/>
                <a:latin typeface="+mn-lt"/>
                <a:ea typeface="+mn-ea"/>
                <a:cs typeface="+mn-cs"/>
              </a:rPr>
            </a:br>
            <a:r>
              <a:rPr lang="en-GB" sz="1200" b="1" kern="1200" baseline="0" dirty="0">
                <a:solidFill>
                  <a:schemeClr val="tx1"/>
                </a:solidFill>
                <a:effectLst/>
                <a:latin typeface="+mn-lt"/>
                <a:ea typeface="+mn-ea"/>
                <a:cs typeface="+mn-cs"/>
              </a:rPr>
              <a:t>CONTRACT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You will also get a contract of employment, holiday pay, annual leave etc – exactly the same as any other member of staff. </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b="1" kern="1200" dirty="0">
                <a:solidFill>
                  <a:schemeClr val="tx1"/>
                </a:solidFill>
                <a:effectLst/>
                <a:latin typeface="+mn-lt"/>
                <a:ea typeface="+mn-ea"/>
                <a:cs typeface="+mn-cs"/>
              </a:rPr>
              <a:t>80% WORK 20% OFF-THE-JOB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The apprentice will spend 80% of their time ‘on-the-job’ (doing their role), and 20% of their time ‘off-the-job’, studying or working towards their qualification.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This study element (off-the-job) would take place with a training provider, </a:t>
            </a:r>
            <a:r>
              <a:rPr lang="en-GB" sz="1200" kern="1200" baseline="0" dirty="0">
                <a:solidFill>
                  <a:schemeClr val="tx1"/>
                </a:solidFill>
                <a:effectLst/>
                <a:latin typeface="+mn-lt"/>
                <a:ea typeface="+mn-ea"/>
                <a:cs typeface="+mn-cs"/>
              </a:rPr>
              <a:t>who will help them to achieve the qualifications and make sure they complete their apprenticeship.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Training providers could be colleges, Universities or independent training provider organisations, who deliver the training/teaching element of the course.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a:t>
            </a:r>
            <a:r>
              <a:rPr lang="en-GB" sz="1200" kern="1200" baseline="0" dirty="0">
                <a:solidFill>
                  <a:schemeClr val="tx1"/>
                </a:solidFill>
                <a:effectLst/>
                <a:latin typeface="+mn-lt"/>
                <a:ea typeface="+mn-ea"/>
                <a:cs typeface="+mn-cs"/>
              </a:rPr>
              <a:t>he employer will also support the apprentice, helping an apprentice to gain </a:t>
            </a:r>
            <a:r>
              <a:rPr lang="en-GB" sz="1200" b="0" kern="1200" baseline="0" dirty="0">
                <a:solidFill>
                  <a:schemeClr val="tx1"/>
                </a:solidFill>
                <a:effectLst/>
                <a:latin typeface="+mn-lt"/>
                <a:ea typeface="+mn-ea"/>
                <a:cs typeface="+mn-cs"/>
              </a:rPr>
              <a:t>qualifications and </a:t>
            </a:r>
            <a:r>
              <a:rPr lang="en-GB" sz="1200" kern="1200" baseline="0" dirty="0">
                <a:solidFill>
                  <a:schemeClr val="tx1"/>
                </a:solidFill>
                <a:effectLst/>
                <a:latin typeface="+mn-lt"/>
                <a:ea typeface="+mn-ea"/>
                <a:cs typeface="+mn-cs"/>
              </a:rPr>
              <a:t>valuable new skills and </a:t>
            </a:r>
            <a:r>
              <a:rPr lang="en-GB" sz="1200" b="0" kern="1200" baseline="0" dirty="0">
                <a:solidFill>
                  <a:schemeClr val="tx1"/>
                </a:solidFill>
                <a:effectLst/>
                <a:latin typeface="+mn-lt"/>
                <a:ea typeface="+mn-ea"/>
                <a:cs typeface="+mn-cs"/>
              </a:rPr>
              <a:t>experience</a:t>
            </a:r>
            <a:r>
              <a:rPr lang="en-GB" sz="1200" kern="1200" baseline="0" dirty="0">
                <a:solidFill>
                  <a:schemeClr val="tx1"/>
                </a:solidFill>
                <a:effectLst/>
                <a:latin typeface="+mn-lt"/>
                <a:ea typeface="+mn-ea"/>
                <a:cs typeface="+mn-cs"/>
              </a:rPr>
              <a:t>. As well as their time, employers also pay the fees of the apprentice’s training, showing their investment in the apprentices development.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b="1" kern="1200" baseline="0" dirty="0">
                <a:solidFill>
                  <a:schemeClr val="tx1"/>
                </a:solidFill>
                <a:effectLst/>
                <a:latin typeface="+mn-lt"/>
                <a:ea typeface="+mn-ea"/>
                <a:cs typeface="+mn-cs"/>
              </a:rPr>
              <a:t>TYPICALLY 1 – 6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An apprenticeship typically takes 1 to 4 years to complete (sometimes up to 6 for some areas like a Solicitor). As a minimum, all apprenticeships must last for a minimum of 12 months.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The total duration will depend on the delivery model that the employer selects (how the mixture of training and working is delivered), the level (which we will come onto explain) and the subject they are studying.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dirty="0">
                <a:solidFill>
                  <a:schemeClr val="tx1"/>
                </a:solidFill>
                <a:effectLst/>
                <a:latin typeface="+mn-lt"/>
                <a:ea typeface="+mn-ea"/>
                <a:cs typeface="+mn-cs"/>
              </a:rPr>
              <a:t>600+ STANDARDS and INTERMEDIATE – DEGREE LEVEL</a:t>
            </a: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There are more than 600 different apprenticeship standards covering many different levels of apprenticeships, from Level 2 (which is the equivalent of 5 GCSEs), all the way up to Level 7, which is masters level. So you can actually work your way towards gaining a degree or masters through an apprenticeship.</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We will discuss this more shortly.</a:t>
            </a:r>
          </a:p>
          <a:p>
            <a:endParaRPr lang="en-GB" sz="1200" b="1"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REAL JOB = RESPONSIBILITIES and NOT THE EASY OPTION</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As I said before, it’s a real job and so it’s important to remember that apprenticeships aren’t the ‘easy option’. </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Holding down a full time job and studying takes a certain skill and commitment, and it won’t be right for everyone.</a:t>
            </a:r>
          </a:p>
        </p:txBody>
      </p:sp>
      <p:sp>
        <p:nvSpPr>
          <p:cNvPr id="4" name="Slide Number Placeholder 3"/>
          <p:cNvSpPr>
            <a:spLocks noGrp="1"/>
          </p:cNvSpPr>
          <p:nvPr>
            <p:ph type="sldNum" sz="quarter" idx="10"/>
          </p:nvPr>
        </p:nvSpPr>
        <p:spPr/>
        <p:txBody>
          <a:bodyPr/>
          <a:lstStyle/>
          <a:p>
            <a:fld id="{0365A29D-C0B9-41C6-BEC0-29DFAAEEA45B}" type="slidenum">
              <a:rPr lang="en-GB" smtClean="0"/>
              <a:pPr/>
              <a:t>2</a:t>
            </a:fld>
            <a:endParaRPr lang="en-GB"/>
          </a:p>
        </p:txBody>
      </p:sp>
    </p:spTree>
    <p:extLst>
      <p:ext uri="{BB962C8B-B14F-4D97-AF65-F5344CB8AC3E}">
        <p14:creationId xmlns:p14="http://schemas.microsoft.com/office/powerpoint/2010/main" val="137120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000000"/>
                </a:solidFill>
                <a:effectLst/>
                <a:latin typeface="Calibri Light" panose="020F0302020204030204" pitchFamily="34" charset="0"/>
                <a:ea typeface="Calibri" panose="020F0502020204030204" pitchFamily="34" charset="0"/>
              </a:rPr>
              <a:t>Each apprenticeship has a level which will falls into one of the four categories above: Intermediate apprenticeships, Advanced apprenticeships, Higher apprenticeships and degree apprenticeships.</a:t>
            </a:r>
          </a:p>
          <a:p>
            <a:pPr marL="171450" lvl="0" indent="-171450">
              <a:buFont typeface="Arial" panose="020B0604020202020204" pitchFamily="34" charset="0"/>
              <a:buChar char="•"/>
            </a:pPr>
            <a:endParaRPr lang="en-GB" sz="1800" dirty="0">
              <a:solidFill>
                <a:srgbClr val="000000"/>
              </a:solidFill>
              <a:effectLst/>
              <a:latin typeface="Calibri Light" panose="020F0302020204030204" pitchFamily="34" charset="0"/>
              <a:ea typeface="Calibri" panose="020F0502020204030204" pitchFamily="34" charset="0"/>
            </a:endParaRPr>
          </a:p>
          <a:p>
            <a:pPr marL="171450" lvl="0" indent="-171450">
              <a:buFont typeface="Arial" panose="020B0604020202020204" pitchFamily="34" charset="0"/>
              <a:buChar char="•"/>
            </a:pPr>
            <a:r>
              <a:rPr lang="en-GB" sz="1800" dirty="0">
                <a:solidFill>
                  <a:srgbClr val="000000"/>
                </a:solidFill>
                <a:effectLst/>
                <a:latin typeface="Calibri Light" panose="020F0302020204030204" pitchFamily="34" charset="0"/>
                <a:ea typeface="Calibri" panose="020F0502020204030204" pitchFamily="34" charset="0"/>
              </a:rPr>
              <a:t>The equivalent educational level column helps to explain what level the qualification at the end of the apprenticeship will be in comparison to more familiar qualifications, like GCSEs and A Levels. </a:t>
            </a:r>
          </a:p>
          <a:p>
            <a:pPr marL="171450" lvl="0" indent="-171450">
              <a:buFont typeface="Arial" panose="020B0604020202020204" pitchFamily="34" charset="0"/>
              <a:buChar char="•"/>
            </a:pPr>
            <a:endParaRPr lang="en-GB" sz="1800" kern="1200" baseline="0" dirty="0">
              <a:solidFill>
                <a:srgbClr val="000000"/>
              </a:solidFill>
              <a:effectLst/>
              <a:latin typeface="Calibri Light" panose="020F0302020204030204" pitchFamily="34" charset="0"/>
              <a:ea typeface="+mn-ea"/>
              <a:cs typeface="+mn-cs"/>
            </a:endParaRP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So you can see that if you do a Level 3 (advanced) apprenticeship, once you have qualified you’ll have gained a qualification that is equivalent to 2 A Levels, a Level 3 diploma or other equivalents, like IB’s or BTECs. </a:t>
            </a:r>
          </a:p>
          <a:p>
            <a:pPr lvl="0"/>
            <a:endParaRPr lang="en-GB"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The level of apprenticeship you start at will depend on the kind of job that you are applying for. </a:t>
            </a:r>
          </a:p>
          <a:p>
            <a:pPr marL="171450" lvl="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It’s really important not to be held back by only looking for a particular level e.g. degree apprenticeships. Following the way that schools/colleges work, it is understandable that lots of students think that they should progress straight onto the next level, so if they leave after GCSEs they should do a Level 3 and if they finish after A Levels they should go for a degree apprenticeship, but this isn’t always the case.</a:t>
            </a:r>
          </a:p>
          <a:p>
            <a:pPr marL="171450" lvl="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Depending on the sector and apprenticeship, it may be that they need to start at advanced or higher level and work their way up, or that brilliant apprenticeships are only offered at Level 2 or 3 – for example, Journalism is only offered at Level 3 because that is all the industry requires. </a:t>
            </a:r>
          </a:p>
          <a:p>
            <a:pPr marL="171450" lvl="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Equally, your child may be entering a completely new sector or industry that they haven’t studied or worked in before, and so may need to do a Level 2 or 3 to enter the world of work, get their foot in the door with the employer and get that basic entry understanding of the role, the requirements, the employer and the sector first. </a:t>
            </a:r>
            <a:br>
              <a:rPr lang="en-GB" sz="1200" kern="1200" baseline="0" dirty="0">
                <a:solidFill>
                  <a:schemeClr val="tx1"/>
                </a:solidFill>
                <a:effectLst/>
                <a:latin typeface="+mn-lt"/>
                <a:ea typeface="+mn-ea"/>
                <a:cs typeface="+mn-cs"/>
              </a:rPr>
            </a:br>
            <a:r>
              <a:rPr lang="en-GB" sz="1200" kern="1200" baseline="0" dirty="0">
                <a:solidFill>
                  <a:schemeClr val="tx1"/>
                </a:solidFill>
                <a:effectLst/>
                <a:latin typeface="+mn-lt"/>
                <a:ea typeface="+mn-ea"/>
                <a:cs typeface="+mn-cs"/>
              </a:rPr>
              <a:t>They can then progress their way up the levels with more foundation knowledge and expertise and feel really confident completing a higher level qualification whilst working. </a:t>
            </a:r>
          </a:p>
          <a:p>
            <a:pPr lvl="0"/>
            <a:endParaRPr lang="en-GB"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It is therefore very important for them to keep an open mind so that they can explore all of the opportunities available and have multiple options available when applying. </a:t>
            </a:r>
          </a:p>
          <a:p>
            <a:endParaRPr lang="en-GB" dirty="0"/>
          </a:p>
          <a:p>
            <a:pPr marL="171450" indent="-171450">
              <a:buFont typeface="Arial" panose="020B0604020202020204" pitchFamily="34" charset="0"/>
              <a:buChar char="•"/>
            </a:pPr>
            <a:r>
              <a:rPr lang="en-GB" dirty="0"/>
              <a:t>We have also come across some young people before who have only applied for one or two Higher and Degree apprenticeships after their A Levels, but unfortunately have not achieved the entry requirements for that role and so cannot do the apprenticeship.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We therefore encourage all students to apply for not only lots of options, so University, apprenticeships, gap years etc, but also lots of types and levels of apprenticeships, so that when they come to making that decision in August when they get their results, they have lots of options.</a:t>
            </a:r>
          </a:p>
        </p:txBody>
      </p:sp>
      <p:sp>
        <p:nvSpPr>
          <p:cNvPr id="4" name="Slide Number Placeholder 3"/>
          <p:cNvSpPr>
            <a:spLocks noGrp="1"/>
          </p:cNvSpPr>
          <p:nvPr>
            <p:ph type="sldNum" sz="quarter" idx="5"/>
          </p:nvPr>
        </p:nvSpPr>
        <p:spPr/>
        <p:txBody>
          <a:bodyPr/>
          <a:lstStyle/>
          <a:p>
            <a:fld id="{0365A29D-C0B9-41C6-BEC0-29DFAAEEA45B}" type="slidenum">
              <a:rPr lang="en-GB" smtClean="0"/>
              <a:pPr/>
              <a:t>3</a:t>
            </a:fld>
            <a:endParaRPr lang="en-GB"/>
          </a:p>
        </p:txBody>
      </p:sp>
    </p:spTree>
    <p:extLst>
      <p:ext uri="{BB962C8B-B14F-4D97-AF65-F5344CB8AC3E}">
        <p14:creationId xmlns:p14="http://schemas.microsoft.com/office/powerpoint/2010/main" val="421827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Presenter notes: Is this slide appropriate for your audience today?</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Higher and degree apprenticeships are </a:t>
            </a:r>
            <a:r>
              <a:rPr lang="en-GB" sz="1200" kern="1200" baseline="0" dirty="0">
                <a:solidFill>
                  <a:schemeClr val="tx1"/>
                </a:solidFill>
                <a:effectLst/>
                <a:latin typeface="+mn-lt"/>
                <a:ea typeface="+mn-ea"/>
                <a:cs typeface="+mn-cs"/>
              </a:rPr>
              <a:t>a real alternative to following the traditional route of going to University as a full-time student. </a:t>
            </a:r>
          </a:p>
          <a:p>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These are becoming more and more popular because they offer all the benefits of higher education with none of the cost. </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Degree apprentices will not only be learning, but earning a salary, from day one. Your tuition fees are paid for by your employer and the Government, so you will not be expected to pay £9000 a year and are much less likely to build up any debt. </a:t>
            </a:r>
          </a:p>
          <a:p>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More than 100 Universities in England offer degree apprenticeships now.</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The students on degree apprenticeships are entitled to exactly the same as other students, so they will still have access to the student union, sports facilities, clubs, societies and student discounts, as and when this is appropriate.</a:t>
            </a:r>
          </a:p>
          <a:p>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In the past, going to university was seen as the best way to advance your career to a higher level. But with the current level of competition for jobs amongst graduates, it might not be the best route for your child. With an apprenticeship, they gain the competitive advantage of gaining at least 3 years’ work experience whilst completing their degree, and so have the experience as well as the qualification. </a:t>
            </a:r>
          </a:p>
          <a:p>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However, it is hard work as a degree apprentice. You’ll be working full time </a:t>
            </a:r>
            <a:r>
              <a:rPr lang="en-GB" sz="1200" b="1" kern="1200" baseline="0" dirty="0">
                <a:solidFill>
                  <a:schemeClr val="tx1"/>
                </a:solidFill>
                <a:effectLst/>
                <a:latin typeface="+mn-lt"/>
                <a:ea typeface="+mn-ea"/>
                <a:cs typeface="+mn-cs"/>
              </a:rPr>
              <a:t>and </a:t>
            </a:r>
            <a:r>
              <a:rPr lang="en-GB" sz="1200" b="0" kern="1200" baseline="0" dirty="0">
                <a:solidFill>
                  <a:schemeClr val="tx1"/>
                </a:solidFill>
                <a:effectLst/>
                <a:latin typeface="+mn-lt"/>
                <a:ea typeface="+mn-ea"/>
                <a:cs typeface="+mn-cs"/>
              </a:rPr>
              <a:t>fitting in the equivalent of a full time degree alongside it, so it is not the easy option and does require a certain skill and dedication to manage and balance the workload. </a:t>
            </a:r>
          </a:p>
          <a:p>
            <a:pPr marL="171450" indent="-171450">
              <a:buFont typeface="Arial" panose="020B0604020202020204" pitchFamily="34" charset="0"/>
              <a:buChar char="•"/>
            </a:pPr>
            <a:endParaRPr lang="en-GB" sz="1200" b="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Because of the combination of study and working, it might take a bit longer than studying full time – for example, 4 years instead of 3, but you’ll achieve exactly the same degree.</a:t>
            </a:r>
          </a:p>
          <a:p>
            <a:endParaRPr lang="en-GB"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b="0" baseline="0" dirty="0"/>
              <a:t>No matter what kind of career your child wants to follow, they need to do their research and find out if there’s a way to get to the role they want through an apprenticeship. That way, they can decide if they would prefer to study full time at college or university, or if you would prefer to go into work as an apprentice and gain qualifications and experience on the job from day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tLang="en-US" sz="1200" b="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200" b="0" baseline="0" dirty="0"/>
              <a:t>As I said before, they can apply for apprenticeships alongside applying for university and then decide what is right for them later on.</a:t>
            </a:r>
          </a:p>
          <a:p>
            <a:endParaRPr lang="en-GB" dirty="0"/>
          </a:p>
        </p:txBody>
      </p:sp>
      <p:sp>
        <p:nvSpPr>
          <p:cNvPr id="4" name="Slide Number Placeholder 3"/>
          <p:cNvSpPr>
            <a:spLocks noGrp="1"/>
          </p:cNvSpPr>
          <p:nvPr>
            <p:ph type="sldNum" sz="quarter" idx="5"/>
          </p:nvPr>
        </p:nvSpPr>
        <p:spPr/>
        <p:txBody>
          <a:bodyPr/>
          <a:lstStyle/>
          <a:p>
            <a:fld id="{CD605F26-C9CD-4BFE-BE5E-69BB28F82833}" type="slidenum">
              <a:rPr lang="en-GB" smtClean="0"/>
              <a:t>4</a:t>
            </a:fld>
            <a:endParaRPr lang="en-GB"/>
          </a:p>
        </p:txBody>
      </p:sp>
    </p:spTree>
    <p:extLst>
      <p:ext uri="{BB962C8B-B14F-4D97-AF65-F5344CB8AC3E}">
        <p14:creationId xmlns:p14="http://schemas.microsoft.com/office/powerpoint/2010/main" val="39749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800" b="1" dirty="0">
                <a:solidFill>
                  <a:schemeClr val="accent5"/>
                </a:solidFill>
              </a:rPr>
              <a:t>Presenter notes: Please add in any other queries you may be picking up from other sessions and answer those questions here. </a:t>
            </a:r>
          </a:p>
          <a:p>
            <a:pPr marL="171913" indent="-171913">
              <a:buFont typeface="Arial" panose="020B0604020202020204" pitchFamily="34" charset="0"/>
              <a:buChar char="•"/>
            </a:pPr>
            <a:endParaRPr lang="en-GB" sz="800" dirty="0">
              <a:solidFill>
                <a:schemeClr val="accent5"/>
              </a:solidFill>
            </a:endParaRPr>
          </a:p>
          <a:p>
            <a:pPr marL="171913" indent="-171913">
              <a:buFont typeface="Arial" panose="020B0604020202020204" pitchFamily="34" charset="0"/>
              <a:buChar char="•"/>
            </a:pPr>
            <a:r>
              <a:rPr lang="en-GB" sz="800" dirty="0">
                <a:solidFill>
                  <a:schemeClr val="accent5"/>
                </a:solidFill>
              </a:rPr>
              <a:t>There are lots of myths about apprenticeships, because they have changed so much in the past few years, and therefore different concerns for you as parents and carers may come to mind for apprenticeships.</a:t>
            </a:r>
          </a:p>
          <a:p>
            <a:pPr marL="171913" indent="-171913">
              <a:buFont typeface="Arial" panose="020B0604020202020204" pitchFamily="34" charset="0"/>
              <a:buChar char="•"/>
            </a:pPr>
            <a:endParaRPr lang="en-GB" sz="800" dirty="0">
              <a:solidFill>
                <a:schemeClr val="accent5"/>
              </a:solidFill>
            </a:endParaRPr>
          </a:p>
          <a:p>
            <a:pPr marL="171913" indent="-171913">
              <a:buFont typeface="Arial" panose="020B0604020202020204" pitchFamily="34" charset="0"/>
              <a:buChar char="•"/>
            </a:pPr>
            <a:r>
              <a:rPr lang="en-GB" sz="800" dirty="0">
                <a:solidFill>
                  <a:schemeClr val="accent5"/>
                </a:solidFill>
              </a:rPr>
              <a:t>So I wanted to discuss some of these with you today. </a:t>
            </a:r>
          </a:p>
          <a:p>
            <a:pPr marL="171913" indent="-171913">
              <a:buFont typeface="Arial" panose="020B0604020202020204" pitchFamily="34" charset="0"/>
              <a:buChar char="•"/>
            </a:pPr>
            <a:endParaRPr lang="en-GB" sz="800" dirty="0">
              <a:solidFill>
                <a:schemeClr val="accent5"/>
              </a:solidFill>
            </a:endParaRPr>
          </a:p>
          <a:p>
            <a:pPr marL="0" indent="0">
              <a:buFont typeface="Arial" panose="020B0604020202020204" pitchFamily="34" charset="0"/>
              <a:buNone/>
            </a:pPr>
            <a:r>
              <a:rPr lang="en-GB" sz="800" b="1" dirty="0">
                <a:solidFill>
                  <a:schemeClr val="accent5"/>
                </a:solidFill>
              </a:rPr>
              <a:t>Suggested interactivity: This is a good opportunity to open up the discussion to Q&amp;A with parents and ask them to share their questions about apprenticeships and some of the different myths they may have heard that they’re unsure about. </a:t>
            </a:r>
          </a:p>
          <a:p>
            <a:pPr marL="0" indent="0">
              <a:buFont typeface="Arial" panose="020B0604020202020204" pitchFamily="34" charset="0"/>
              <a:buNone/>
            </a:pPr>
            <a:endParaRPr lang="en-GB" sz="800" dirty="0">
              <a:solidFill>
                <a:schemeClr val="accent5"/>
              </a:solidFill>
            </a:endParaRPr>
          </a:p>
          <a:p>
            <a:pPr marL="0" indent="0">
              <a:buFont typeface="Arial" panose="020B0604020202020204" pitchFamily="34" charset="0"/>
              <a:buNone/>
            </a:pPr>
            <a:r>
              <a:rPr lang="en-GB" sz="800" b="1" dirty="0">
                <a:solidFill>
                  <a:schemeClr val="accent5"/>
                </a:solidFill>
              </a:rPr>
              <a:t>LACK OF VACANCIES AFTER THE PANDEMIC</a:t>
            </a:r>
          </a:p>
          <a:p>
            <a:pPr marL="171450" indent="-171450">
              <a:buFont typeface="Arial" panose="020B0604020202020204" pitchFamily="34" charset="0"/>
              <a:buChar char="•"/>
            </a:pPr>
            <a:r>
              <a:rPr lang="en-GB" sz="800" b="0" dirty="0">
                <a:solidFill>
                  <a:schemeClr val="accent5"/>
                </a:solidFill>
              </a:rPr>
              <a:t>One of the biggest concerns we are hearing from parents in more recent times is that there aren’t any jobs/vacancies available after the pandemic.</a:t>
            </a:r>
          </a:p>
          <a:p>
            <a:pPr marL="171450" indent="-171450">
              <a:buFont typeface="Arial" panose="020B0604020202020204" pitchFamily="34" charset="0"/>
              <a:buChar char="•"/>
            </a:pPr>
            <a:endParaRPr lang="en-GB" sz="800" b="0" dirty="0">
              <a:solidFill>
                <a:schemeClr val="accent5"/>
              </a:solidFill>
            </a:endParaRPr>
          </a:p>
          <a:p>
            <a:pPr marL="171450" indent="-171450">
              <a:buFont typeface="Arial" panose="020B0604020202020204" pitchFamily="34" charset="0"/>
              <a:buChar char="•"/>
            </a:pPr>
            <a:r>
              <a:rPr lang="en-GB" sz="800" b="0" dirty="0">
                <a:solidFill>
                  <a:schemeClr val="accent5"/>
                </a:solidFill>
              </a:rPr>
              <a:t>It is true that the number of apprenticeship vacancies did drop during the pandemic, as did many other entry level schemes, such as graduate recruitment and a recruitment as a whole, whilst employers paused recruitment to focus on supporting existing staff and business needs at the time. However, we have already been seeing a significant increase in vacancies from the beginning of the school year as employers have started to open up their schemes again and take on new staff. </a:t>
            </a:r>
          </a:p>
          <a:p>
            <a:pPr marL="171450" indent="-171450">
              <a:buFont typeface="Arial" panose="020B0604020202020204" pitchFamily="34" charset="0"/>
              <a:buChar char="•"/>
            </a:pPr>
            <a:endParaRPr lang="en-GB" sz="800" b="0" dirty="0">
              <a:solidFill>
                <a:schemeClr val="accent5"/>
              </a:solidFill>
            </a:endParaRPr>
          </a:p>
          <a:p>
            <a:pPr marL="171450" indent="-171450">
              <a:buFont typeface="Arial" panose="020B0604020202020204" pitchFamily="34" charset="0"/>
              <a:buChar char="•"/>
            </a:pPr>
            <a:r>
              <a:rPr lang="en-GB" sz="800" b="0" dirty="0">
                <a:solidFill>
                  <a:schemeClr val="accent5"/>
                </a:solidFill>
              </a:rPr>
              <a:t>So this is really positive and particularly in certain growth sectors, we expect this to continue climbing. </a:t>
            </a:r>
          </a:p>
          <a:p>
            <a:pPr marL="171450" indent="-171450">
              <a:buFont typeface="Arial" panose="020B0604020202020204" pitchFamily="34" charset="0"/>
              <a:buChar char="•"/>
            </a:pPr>
            <a:endParaRPr lang="en-GB" sz="800" b="0" dirty="0">
              <a:solidFill>
                <a:schemeClr val="accent5"/>
              </a:solidFill>
            </a:endParaRPr>
          </a:p>
          <a:p>
            <a:pPr marL="171450" indent="-171450">
              <a:buFont typeface="Arial" panose="020B0604020202020204" pitchFamily="34" charset="0"/>
              <a:buChar char="•"/>
            </a:pPr>
            <a:r>
              <a:rPr lang="en-GB" sz="800" b="0" dirty="0">
                <a:solidFill>
                  <a:schemeClr val="accent5"/>
                </a:solidFill>
              </a:rPr>
              <a:t>There is also a significant amount of investment from the government in different technical programmes such as apprenticeships and traineeships to help people back into work.</a:t>
            </a:r>
            <a:endParaRPr lang="en-GB" sz="800" dirty="0">
              <a:solidFill>
                <a:schemeClr val="accent5"/>
              </a:solidFill>
            </a:endParaRPr>
          </a:p>
          <a:p>
            <a:pPr marL="0" indent="0">
              <a:buFont typeface="Arial" panose="020B0604020202020204" pitchFamily="34" charset="0"/>
              <a:buNone/>
            </a:pPr>
            <a:endParaRPr lang="en-GB" sz="800" dirty="0">
              <a:solidFill>
                <a:schemeClr val="accent5"/>
              </a:solidFill>
            </a:endParaRPr>
          </a:p>
          <a:p>
            <a:pPr marL="0" indent="0">
              <a:buFont typeface="Arial" panose="020B0604020202020204" pitchFamily="34" charset="0"/>
              <a:buNone/>
            </a:pPr>
            <a:endParaRPr lang="en-GB" sz="800" dirty="0">
              <a:solidFill>
                <a:schemeClr val="accent5"/>
              </a:solidFill>
            </a:endParaRPr>
          </a:p>
          <a:p>
            <a:pPr marL="0" indent="0">
              <a:buFont typeface="Arial" panose="020B0604020202020204" pitchFamily="34" charset="0"/>
              <a:buNone/>
            </a:pPr>
            <a:r>
              <a:rPr lang="en-GB" sz="800" b="1" dirty="0">
                <a:solidFill>
                  <a:schemeClr val="accent5"/>
                </a:solidFill>
              </a:rPr>
              <a:t>NO PROGRESSION</a:t>
            </a:r>
          </a:p>
          <a:p>
            <a:pPr marL="171913" indent="-171913">
              <a:buFont typeface="Arial" panose="020B0604020202020204" pitchFamily="34" charset="0"/>
              <a:buChar char="•"/>
            </a:pPr>
            <a:r>
              <a:rPr lang="en-GB" sz="800" dirty="0">
                <a:solidFill>
                  <a:schemeClr val="accent5"/>
                </a:solidFill>
              </a:rPr>
              <a:t>One of the concerns we often hear from parents about apprenticeships is around the progression opportunities and whether it’s true that the employer will let the apprentice go once they have completed their apprenticeship. This is not the case, in fact the </a:t>
            </a:r>
            <a:r>
              <a:rPr lang="en-GB" sz="800" b="1" dirty="0">
                <a:solidFill>
                  <a:schemeClr val="accent5"/>
                </a:solidFill>
              </a:rPr>
              <a:t>majority of apprentices (around 90%) </a:t>
            </a:r>
            <a:r>
              <a:rPr lang="en-GB" sz="800" b="0" dirty="0">
                <a:solidFill>
                  <a:schemeClr val="accent5"/>
                </a:solidFill>
              </a:rPr>
              <a:t>stay in employment. If they do change companies, it’s usually because they’re able to compete for a better job, perhaps with more pay or more responsibility. </a:t>
            </a:r>
          </a:p>
          <a:p>
            <a:pPr marL="171913" indent="-171913">
              <a:buFont typeface="Arial" panose="020B0604020202020204" pitchFamily="34" charset="0"/>
              <a:buChar char="•"/>
            </a:pPr>
            <a:endParaRPr lang="en-GB" sz="800" b="0" dirty="0">
              <a:solidFill>
                <a:schemeClr val="accent5"/>
              </a:solidFill>
            </a:endParaRPr>
          </a:p>
          <a:p>
            <a:pPr marL="171913" indent="-171913">
              <a:buFont typeface="Arial" panose="020B0604020202020204" pitchFamily="34" charset="0"/>
              <a:buChar char="•"/>
            </a:pPr>
            <a:r>
              <a:rPr lang="en-GB" sz="800" b="0" dirty="0">
                <a:solidFill>
                  <a:schemeClr val="accent5"/>
                </a:solidFill>
              </a:rPr>
              <a:t>It also isn’t true that apprentices can only get to a certain level within an organisation, as their qualification is valued less than a degree for example. We come across employer after employer where they tell us that their Director started off their career as an apprentice, or that their apprentices are now managing their graduate peers because they have the in-work experience and so can guide the graduate cohorts on the ways of working. </a:t>
            </a:r>
          </a:p>
          <a:p>
            <a:pPr marL="171913" indent="-171913">
              <a:buFont typeface="Arial" panose="020B0604020202020204" pitchFamily="34" charset="0"/>
              <a:buChar char="•"/>
            </a:pPr>
            <a:endParaRPr lang="en-GB" sz="800" b="0" dirty="0">
              <a:solidFill>
                <a:schemeClr val="accent5"/>
              </a:solidFill>
            </a:endParaRPr>
          </a:p>
          <a:p>
            <a:pPr marL="171913" indent="-171913">
              <a:buFont typeface="Arial" panose="020B0604020202020204" pitchFamily="34" charset="0"/>
              <a:buChar char="•"/>
            </a:pPr>
            <a:r>
              <a:rPr lang="en-GB" sz="800" b="0" dirty="0">
                <a:solidFill>
                  <a:schemeClr val="accent5"/>
                </a:solidFill>
              </a:rPr>
              <a:t>So there really is no limit for apprentices, with their combined experience and knowledge, they are highly valuable employees that the employer has invested in (both financially and with their time) in training and upskilling them, so they do want to keep those individuals. </a:t>
            </a:r>
          </a:p>
          <a:p>
            <a:pPr marL="171913" indent="-171913">
              <a:buFont typeface="Arial" panose="020B0604020202020204" pitchFamily="34" charset="0"/>
              <a:buChar char="•"/>
            </a:pPr>
            <a:endParaRPr lang="en-GB" sz="800" b="0" dirty="0">
              <a:solidFill>
                <a:schemeClr val="accent5"/>
              </a:solidFill>
            </a:endParaRPr>
          </a:p>
          <a:p>
            <a:pPr marL="0" indent="0">
              <a:buFont typeface="Arial" panose="020B0604020202020204" pitchFamily="34" charset="0"/>
              <a:buNone/>
            </a:pPr>
            <a:endParaRPr lang="en-GB" sz="800" dirty="0">
              <a:solidFill>
                <a:schemeClr val="accent5"/>
              </a:solidFill>
            </a:endParaRPr>
          </a:p>
          <a:p>
            <a:pPr marL="0" indent="0">
              <a:buFont typeface="Arial" panose="020B0604020202020204" pitchFamily="34" charset="0"/>
              <a:buNone/>
            </a:pPr>
            <a:r>
              <a:rPr lang="en-GB" sz="800" b="1" dirty="0">
                <a:solidFill>
                  <a:schemeClr val="accent5"/>
                </a:solidFill>
              </a:rPr>
              <a:t>NOT A REAL JOB</a:t>
            </a:r>
          </a:p>
          <a:p>
            <a:pPr marL="171450" indent="-171450">
              <a:buFont typeface="Arial" panose="020B0604020202020204" pitchFamily="34" charset="0"/>
              <a:buChar char="•"/>
            </a:pPr>
            <a:r>
              <a:rPr lang="en-GB" sz="800" b="0" dirty="0">
                <a:solidFill>
                  <a:schemeClr val="accent5"/>
                </a:solidFill>
              </a:rPr>
              <a:t>Another common myth is that apprenticeships are not real jobs and that the apprentice is just used to make the tea and do the menial tasks. This is certainly not the case – we will shortly be discussing the different roles available through apprenticeships, from solicitors, to aerospace engineers, to cyber security analysts to midwifes – and all of these apprentices are working from day 1 of the apprenticeship, learning on the job how to fulfil that role and building their skills and knowledge. Apprentices are contributing to incredible projects and work all over the country, not just making the tea.</a:t>
            </a:r>
          </a:p>
          <a:p>
            <a:pPr marL="0" indent="0">
              <a:buFont typeface="Arial" panose="020B0604020202020204" pitchFamily="34" charset="0"/>
              <a:buNone/>
            </a:pPr>
            <a:r>
              <a:rPr lang="en-GB" sz="800" b="1" dirty="0">
                <a:solidFill>
                  <a:schemeClr val="accent5"/>
                </a:solidFill>
              </a:rPr>
              <a:t>Presenter notes: Suggested to use a personal example here where you know an apprentice or YAAN and what their job role is. </a:t>
            </a:r>
          </a:p>
          <a:p>
            <a:pPr marL="0" indent="0">
              <a:buFont typeface="Arial" panose="020B0604020202020204" pitchFamily="34" charset="0"/>
              <a:buNone/>
            </a:pPr>
            <a:endParaRPr lang="en-GB" sz="800" b="1" dirty="0">
              <a:solidFill>
                <a:schemeClr val="accent5"/>
              </a:solidFill>
            </a:endParaRPr>
          </a:p>
          <a:p>
            <a:pPr marL="0" indent="0">
              <a:buFont typeface="Arial" panose="020B0604020202020204" pitchFamily="34" charset="0"/>
              <a:buNone/>
            </a:pPr>
            <a:endParaRPr lang="en-GB" sz="800" b="1" dirty="0">
              <a:solidFill>
                <a:schemeClr val="accent5"/>
              </a:solidFill>
            </a:endParaRPr>
          </a:p>
          <a:p>
            <a:pPr marL="0" indent="0">
              <a:buFont typeface="Arial" panose="020B0604020202020204" pitchFamily="34" charset="0"/>
              <a:buNone/>
            </a:pPr>
            <a:r>
              <a:rPr lang="en-GB" sz="800" b="1" dirty="0">
                <a:solidFill>
                  <a:schemeClr val="accent5"/>
                </a:solidFill>
              </a:rPr>
              <a:t>NO SUPPORT</a:t>
            </a:r>
          </a:p>
          <a:p>
            <a:pPr marL="171450" indent="-171450">
              <a:buFont typeface="Arial" panose="020B0604020202020204" pitchFamily="34" charset="0"/>
              <a:buChar char="•"/>
            </a:pPr>
            <a:r>
              <a:rPr lang="en-GB" sz="800" b="0" dirty="0">
                <a:solidFill>
                  <a:schemeClr val="accent5"/>
                </a:solidFill>
              </a:rPr>
              <a:t>Another concern that we sometimes hear from parents is that they’re worried there isn’t as much support available for their child through an apprenticeship that they might get at college or University, for example, where they might have a dedicated tutor or additional support staff helping them, for example. The positive thing about apprenticeships is the network of people around apprentices trying to help them to succeed.</a:t>
            </a:r>
          </a:p>
          <a:p>
            <a:pPr marL="171450" indent="-171450">
              <a:buFont typeface="Arial" panose="020B0604020202020204" pitchFamily="34" charset="0"/>
              <a:buChar char="•"/>
            </a:pPr>
            <a:endParaRPr lang="en-GB" sz="800" b="0" dirty="0">
              <a:solidFill>
                <a:schemeClr val="accent5"/>
              </a:solidFill>
            </a:endParaRPr>
          </a:p>
          <a:p>
            <a:pPr marL="171450" indent="-171450">
              <a:buFont typeface="Arial" panose="020B0604020202020204" pitchFamily="34" charset="0"/>
              <a:buChar char="•"/>
            </a:pPr>
            <a:r>
              <a:rPr lang="en-GB" sz="800" b="0" dirty="0">
                <a:solidFill>
                  <a:schemeClr val="accent5"/>
                </a:solidFill>
              </a:rPr>
              <a:t>From their line managers, mentors or colleagues at work who will be training them and supporting them in their role, to the tutors and staff at the training provider, there should be lots of support available for the young person. Many employers and providers also offer lots of other supportive initiatives and networks, such as apprentice networks, community networks or mental health and wellbeing support, for example.</a:t>
            </a:r>
          </a:p>
          <a:p>
            <a:pPr marL="171450" indent="-171450">
              <a:buFont typeface="Arial" panose="020B0604020202020204" pitchFamily="34" charset="0"/>
              <a:buChar char="•"/>
            </a:pPr>
            <a:endParaRPr lang="en-GB" sz="800" b="0" dirty="0">
              <a:solidFill>
                <a:schemeClr val="accent5"/>
              </a:solidFill>
            </a:endParaRPr>
          </a:p>
          <a:p>
            <a:pPr marL="0" indent="0">
              <a:buFont typeface="Arial" panose="020B0604020202020204" pitchFamily="34" charset="0"/>
              <a:buNone/>
            </a:pPr>
            <a:r>
              <a:rPr lang="en-GB" sz="800" b="1" dirty="0">
                <a:solidFill>
                  <a:schemeClr val="accent5"/>
                </a:solidFill>
              </a:rPr>
              <a:t>SOCIAL LIFE/NETWORKS</a:t>
            </a:r>
            <a:endParaRPr lang="en-GB" sz="800" b="1" dirty="0"/>
          </a:p>
          <a:p>
            <a:endParaRPr lang="en-GB" sz="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t>Another concern for some young people that we hear is that they are worried that as an apprentice, they won’t get to have fun or meet other young people.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Depending on the size of the company, they may find themselves working with lots of other young people, or they may meet them through their apprenticeship training. Lots of employers and training providers try to offer ways for apprentices to connect with each other, through social events, team activities, networks and other support.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Some bigger employers, for example, have helped their apprentices who are re-locating for work to link up with other apprentices who are re-locating and find shared accommodation.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They can also join a number of different apprentice networks, including the Young Apprentice Ambassadors programme, where they will meet and connect with hundreds of other apprentices.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tx1"/>
                </a:solidFill>
                <a:effectLst/>
                <a:latin typeface="+mn-lt"/>
                <a:ea typeface="+mn-ea"/>
                <a:cs typeface="+mn-cs"/>
              </a:rPr>
              <a:t>RELOCATION</a:t>
            </a:r>
          </a:p>
          <a:p>
            <a:endParaRPr lang="en-GB" sz="800" dirty="0"/>
          </a:p>
          <a:p>
            <a:pPr marL="171913" indent="-171913">
              <a:buFont typeface="Arial" panose="020B0604020202020204" pitchFamily="34" charset="0"/>
              <a:buChar char="•"/>
            </a:pPr>
            <a:r>
              <a:rPr lang="en-GB" sz="800" dirty="0"/>
              <a:t>Linked to this, one of the best things about apprenticeships is that they are everywhere. So if your child wants to carry on living at home then they can, but they can sometimes move around the country with an apprenticeship. It’s really important they do their research – but some companies will help them to relocate to work for them.</a:t>
            </a:r>
          </a:p>
          <a:p>
            <a:pPr marL="171913" indent="-171913">
              <a:buFont typeface="Arial" panose="020B0604020202020204" pitchFamily="34" charset="0"/>
              <a:buChar char="•"/>
            </a:pPr>
            <a:endParaRPr lang="en-GB" sz="800" dirty="0"/>
          </a:p>
          <a:p>
            <a:pPr marL="0" indent="0">
              <a:buFont typeface="Arial" panose="020B0604020202020204" pitchFamily="34" charset="0"/>
              <a:buNone/>
            </a:pPr>
            <a:r>
              <a:rPr lang="en-GB" sz="800" b="1" dirty="0"/>
              <a:t>Suggested interactivity: Open this up for Q&amp;A with parents to dive deeper into the discussions:</a:t>
            </a:r>
          </a:p>
          <a:p>
            <a:pPr marL="171450" indent="-171450">
              <a:buFontTx/>
              <a:buChar char="-"/>
            </a:pPr>
            <a:r>
              <a:rPr lang="en-GB" sz="800" b="1" dirty="0"/>
              <a:t>Are there any other concerns you have as a parent that you’d like to share?</a:t>
            </a:r>
          </a:p>
          <a:p>
            <a:pPr marL="171450" indent="-171450">
              <a:buFontTx/>
              <a:buChar char="-"/>
            </a:pPr>
            <a:r>
              <a:rPr lang="en-GB" sz="800" b="1" dirty="0"/>
              <a:t>From what we’ve discussed already, is there anything you’d like to discuss in more detail?</a:t>
            </a:r>
          </a:p>
        </p:txBody>
      </p:sp>
      <p:sp>
        <p:nvSpPr>
          <p:cNvPr id="4" name="Slide Number Placeholder 3"/>
          <p:cNvSpPr>
            <a:spLocks noGrp="1"/>
          </p:cNvSpPr>
          <p:nvPr>
            <p:ph type="sldNum" sz="quarter" idx="10"/>
          </p:nvPr>
        </p:nvSpPr>
        <p:spPr/>
        <p:txBody>
          <a:bodyPr/>
          <a:lstStyle/>
          <a:p>
            <a:pPr defTabSz="916869">
              <a:defRPr/>
            </a:pPr>
            <a:fld id="{0365A29D-C0B9-41C6-BEC0-29DFAAEEA45B}" type="slidenum">
              <a:rPr lang="en-GB">
                <a:solidFill>
                  <a:prstClr val="black"/>
                </a:solidFill>
                <a:latin typeface="Calibri"/>
              </a:rPr>
              <a:pPr defTabSz="916869">
                <a:defRPr/>
              </a:pPr>
              <a:t>5</a:t>
            </a:fld>
            <a:endParaRPr lang="en-GB">
              <a:solidFill>
                <a:prstClr val="black"/>
              </a:solidFill>
              <a:latin typeface="Calibri"/>
            </a:endParaRPr>
          </a:p>
        </p:txBody>
      </p:sp>
    </p:spTree>
    <p:extLst>
      <p:ext uri="{BB962C8B-B14F-4D97-AF65-F5344CB8AC3E}">
        <p14:creationId xmlns:p14="http://schemas.microsoft.com/office/powerpoint/2010/main" val="332842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dirty="0">
                <a:solidFill>
                  <a:schemeClr val="tx1"/>
                </a:solidFill>
                <a:effectLst/>
                <a:latin typeface="+mn-lt"/>
                <a:ea typeface="+mn-ea"/>
                <a:cs typeface="+mn-cs"/>
              </a:rPr>
              <a:t>Presenter notes: Please add in some local opportunities to the slide above (a mixture of traditional and non-traditional job titles) to also bring the range of the local offer and facilitate discussions below.</a:t>
            </a:r>
          </a:p>
          <a:p>
            <a:pPr marL="171450" indent="-171450">
              <a:buFont typeface="Arial" panose="020B0604020202020204" pitchFamily="34" charset="0"/>
              <a:buChar char="•"/>
            </a:pPr>
            <a:endParaRPr lang="en-GB" sz="1200" b="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baseline="0" dirty="0">
                <a:solidFill>
                  <a:schemeClr val="tx1"/>
                </a:solidFill>
                <a:effectLst/>
                <a:latin typeface="+mn-lt"/>
                <a:ea typeface="+mn-ea"/>
                <a:cs typeface="+mn-cs"/>
              </a:rPr>
              <a:t>We’re now going to take a look at the different job roles available through an apprenticeship and when </a:t>
            </a:r>
            <a:r>
              <a:rPr lang="en-GB" sz="1200" kern="1200" baseline="0" dirty="0">
                <a:solidFill>
                  <a:schemeClr val="tx1"/>
                </a:solidFill>
                <a:effectLst/>
                <a:latin typeface="+mn-lt"/>
                <a:ea typeface="+mn-ea"/>
                <a:cs typeface="+mn-cs"/>
              </a:rPr>
              <a:t>we talk about apprenticeships, people often start to think of Plumbing, Electrical and some of the other construction trades. </a:t>
            </a:r>
            <a:r>
              <a:rPr lang="en-GB" altLang="en-US" sz="1200" baseline="0" dirty="0"/>
              <a:t>There are many brilliant apprenticeships in these areas, but there are also hundreds of new apprenticeships in exciting areas that you might not know exist. </a:t>
            </a:r>
          </a:p>
          <a:p>
            <a:pPr marL="171450" indent="-171450">
              <a:buFont typeface="Arial" panose="020B0604020202020204" pitchFamily="34" charset="0"/>
              <a:buChar char="•"/>
            </a:pPr>
            <a:endParaRPr lang="en-GB" altLang="en-US"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dirty="0">
                <a:solidFill>
                  <a:schemeClr val="tx1"/>
                </a:solidFill>
                <a:effectLst/>
                <a:latin typeface="+mn-lt"/>
                <a:ea typeface="+mn-ea"/>
                <a:cs typeface="+mn-cs"/>
              </a:rPr>
              <a:t>Suggested interactivity: Ask the audience ‘does anyone know of any apprenticeships that they might expect to see on this list?’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baseline="0" dirty="0">
                <a:solidFill>
                  <a:schemeClr val="tx1"/>
                </a:solidFill>
                <a:effectLst/>
                <a:latin typeface="+mn-lt"/>
                <a:ea typeface="+mn-ea"/>
                <a:cs typeface="+mn-cs"/>
              </a:rPr>
              <a:t>Once completed, click on for the image.</a:t>
            </a:r>
          </a:p>
          <a:p>
            <a:pPr marL="0" indent="0">
              <a:buFont typeface="Arial" panose="020B0604020202020204" pitchFamily="34" charset="0"/>
              <a:buNone/>
            </a:pPr>
            <a:endParaRPr lang="en-GB" altLang="en-US" sz="1200" baseline="0" dirty="0"/>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The range of apprenticeship job roles out there is amazing.</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indent="-171450" eaLnBrk="1" hangingPunct="1">
              <a:spcBef>
                <a:spcPct val="0"/>
              </a:spcBef>
              <a:buFont typeface="Arial" panose="020B0604020202020204" pitchFamily="34" charset="0"/>
              <a:buChar char="•"/>
            </a:pPr>
            <a:r>
              <a:rPr lang="en-GB" altLang="en-US" sz="1200" baseline="0" dirty="0"/>
              <a:t>This slide gives you an idea of the huge range of apprenticeships available </a:t>
            </a:r>
            <a:r>
              <a:rPr lang="en-GB" altLang="en-US" sz="1200" b="0" baseline="0" dirty="0"/>
              <a:t>and this is just a taster – there are now over 600+ different apprenticeship standards available, resulting in over 1,500+ different job roles. </a:t>
            </a:r>
          </a:p>
          <a:p>
            <a:pPr eaLnBrk="1" hangingPunct="1">
              <a:spcBef>
                <a:spcPct val="0"/>
              </a:spcBef>
            </a:pPr>
            <a:endParaRPr lang="en-GB" altLang="en-US" sz="1200" b="1" baseline="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dirty="0"/>
              <a:t>You could start an apprenticeship in hundreds of occupational areas. Some will amaze you!</a:t>
            </a:r>
          </a:p>
          <a:p>
            <a:pPr eaLnBrk="1" hangingPunct="1">
              <a:spcBef>
                <a:spcPct val="0"/>
              </a:spcBef>
            </a:pPr>
            <a:endParaRPr lang="en-GB" altLang="en-US" sz="1200" baseline="0" dirty="0"/>
          </a:p>
          <a:p>
            <a:pPr eaLnBrk="1" hangingPunct="1">
              <a:spcBef>
                <a:spcPct val="0"/>
              </a:spcBef>
            </a:pPr>
            <a:r>
              <a:rPr lang="en-GB" altLang="en-US" sz="1200" b="1" baseline="0" dirty="0"/>
              <a:t>Suggested interactivity: Depending on the time available…</a:t>
            </a:r>
          </a:p>
          <a:p>
            <a:pPr eaLnBrk="1" hangingPunct="1">
              <a:spcBef>
                <a:spcPct val="0"/>
              </a:spcBef>
            </a:pPr>
            <a:r>
              <a:rPr lang="en-GB" altLang="en-US" sz="1200" b="1" baseline="0" dirty="0"/>
              <a:t>Activity idea: Pick out a few of the job roles to discuss – will depend on the audience.</a:t>
            </a:r>
          </a:p>
          <a:p>
            <a:pPr eaLnBrk="1" hangingPunct="1">
              <a:spcBef>
                <a:spcPct val="0"/>
              </a:spcBef>
            </a:pPr>
            <a:r>
              <a:rPr lang="en-GB" altLang="en-US" sz="1200" b="1" baseline="0" dirty="0"/>
              <a:t>Activity idea: Can anyone spot an apprenticeship on the screen that has surprised them?</a:t>
            </a:r>
          </a:p>
          <a:p>
            <a:pPr eaLnBrk="1" hangingPunct="1">
              <a:spcBef>
                <a:spcPct val="0"/>
              </a:spcBef>
            </a:pPr>
            <a:r>
              <a:rPr lang="en-GB" altLang="en-US" sz="1200" b="1" baseline="0" dirty="0"/>
              <a:t>Activity idea: Does anyone know someone who is doing an interesting apprenticeship? </a:t>
            </a:r>
          </a:p>
          <a:p>
            <a:pPr eaLnBrk="1" hangingPunct="1">
              <a:spcBef>
                <a:spcPct val="0"/>
              </a:spcBef>
            </a:pPr>
            <a:endParaRPr lang="en-GB" altLang="en-US" dirty="0"/>
          </a:p>
          <a:p>
            <a:endParaRPr lang="en-GB" dirty="0"/>
          </a:p>
          <a:p>
            <a:endParaRPr lang="en-GB" dirty="0"/>
          </a:p>
        </p:txBody>
      </p:sp>
      <p:sp>
        <p:nvSpPr>
          <p:cNvPr id="4" name="Slide Number Placeholder 3"/>
          <p:cNvSpPr>
            <a:spLocks noGrp="1"/>
          </p:cNvSpPr>
          <p:nvPr>
            <p:ph type="sldNum" sz="quarter" idx="10"/>
          </p:nvPr>
        </p:nvSpPr>
        <p:spPr/>
        <p:txBody>
          <a:bodyPr/>
          <a:lstStyle/>
          <a:p>
            <a:pPr defTabSz="916869">
              <a:defRPr/>
            </a:pPr>
            <a:fld id="{A6AF8213-08AA-4A42-BD7E-4CC9E6DE6257}" type="slidenum">
              <a:rPr lang="en-US">
                <a:solidFill>
                  <a:prstClr val="black"/>
                </a:solidFill>
                <a:latin typeface="Calibri"/>
              </a:rPr>
              <a:pPr defTabSz="916869">
                <a:defRPr/>
              </a:pPr>
              <a:t>6</a:t>
            </a:fld>
            <a:endParaRPr lang="en-US">
              <a:solidFill>
                <a:prstClr val="black"/>
              </a:solidFill>
              <a:latin typeface="Calibri"/>
            </a:endParaRPr>
          </a:p>
        </p:txBody>
      </p:sp>
    </p:spTree>
    <p:extLst>
      <p:ext uri="{BB962C8B-B14F-4D97-AF65-F5344CB8AC3E}">
        <p14:creationId xmlns:p14="http://schemas.microsoft.com/office/powerpoint/2010/main" val="479502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Presenter notes: Please update this slide with local companies if you feel that the logos are not representative of your area. Please include small and large organisations. </a:t>
            </a:r>
          </a:p>
          <a:p>
            <a:endParaRPr lang="en-GB" sz="1200" dirty="0"/>
          </a:p>
          <a:p>
            <a:pPr marL="171450" indent="-171450">
              <a:buFont typeface="Arial" panose="020B0604020202020204" pitchFamily="34" charset="0"/>
              <a:buChar char="•"/>
            </a:pPr>
            <a:r>
              <a:rPr lang="en-GB" sz="1200" dirty="0"/>
              <a:t>Equally, the range of employers offering apprenticeships is incredible.</a:t>
            </a:r>
          </a:p>
          <a:p>
            <a:endParaRPr lang="en-GB" sz="1200" dirty="0"/>
          </a:p>
          <a:p>
            <a:pPr marL="171450" indent="-171450">
              <a:buFont typeface="Arial" panose="020B0604020202020204" pitchFamily="34" charset="0"/>
              <a:buChar char="•"/>
            </a:pPr>
            <a:r>
              <a:rPr lang="en-GB" sz="1200" dirty="0"/>
              <a:t>This slide shows you some really familiar logos of big companies in England who all recruit apprentices.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Some of these employers may not be recruiting currently, but you will be able to track their recruitment updates on their websites or social media.</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Around 50% of apprenticeships started are with large companies like this, but 50% will be with smaller local companies.</a:t>
            </a:r>
          </a:p>
          <a:p>
            <a:pPr marL="0" indent="0">
              <a:buFont typeface="Arial" panose="020B0604020202020204" pitchFamily="34" charset="0"/>
              <a:buNone/>
            </a:pPr>
            <a:endParaRPr lang="en-GB" sz="1200" dirty="0"/>
          </a:p>
          <a:p>
            <a:pPr marL="171450" indent="-171450">
              <a:buFont typeface="Arial" panose="020B0604020202020204" pitchFamily="34" charset="0"/>
              <a:buChar char="•"/>
            </a:pPr>
            <a:r>
              <a:rPr lang="en-GB" sz="1200" dirty="0"/>
              <a:t>It can be tempting to think that the ‘best’ apprenticeships are just with the big, well-known companies, but many of the smaller employers have absolutely brilliant schemes that enable fast-track career progression for their apprentices, so it’s really important to do your research and not to ignore smaller employers because they can be just as good.</a:t>
            </a:r>
          </a:p>
          <a:p>
            <a:pPr marL="171450" indent="-171450">
              <a:buFont typeface="Arial" panose="020B0604020202020204" pitchFamily="34" charset="0"/>
              <a:buChar char="•"/>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Presenter notes: </a:t>
            </a:r>
            <a:r>
              <a:rPr lang="en-GB" sz="1200" b="1" kern="1200" dirty="0">
                <a:solidFill>
                  <a:schemeClr val="tx1"/>
                </a:solidFill>
                <a:effectLst/>
                <a:latin typeface="+mn-lt"/>
                <a:ea typeface="+mn-ea"/>
                <a:cs typeface="+mn-cs"/>
              </a:rPr>
              <a:t>Please include an example of a local company in the town that you are delivering in.</a:t>
            </a:r>
            <a:br>
              <a:rPr lang="en-GB" sz="1200" b="1" kern="1200" dirty="0">
                <a:solidFill>
                  <a:schemeClr val="tx1"/>
                </a:solidFill>
                <a:effectLst/>
                <a:latin typeface="+mn-lt"/>
                <a:ea typeface="+mn-ea"/>
                <a:cs typeface="+mn-cs"/>
              </a:rPr>
            </a:br>
            <a:r>
              <a:rPr lang="en-GB" sz="1200" b="1" dirty="0"/>
              <a:t>An example of a small local company is…X who employs apprentices in job roles like X and X etc.</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05F26-C9CD-4BFE-BE5E-69BB28F828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38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 y="744538"/>
            <a:ext cx="6616700" cy="3722687"/>
          </a:xfrm>
        </p:spPr>
      </p:sp>
      <p:sp>
        <p:nvSpPr>
          <p:cNvPr id="3" name="Notes Placeholder 2"/>
          <p:cNvSpPr>
            <a:spLocks noGrp="1"/>
          </p:cNvSpPr>
          <p:nvPr>
            <p:ph type="body" idx="1"/>
          </p:nvPr>
        </p:nvSpPr>
        <p:spPr/>
        <p:txBody>
          <a:bodyPr/>
          <a:lstStyle/>
          <a:p>
            <a:pPr marL="171913" indent="-171913" defTabSz="916869">
              <a:buFont typeface="Arial" panose="020B0604020202020204" pitchFamily="34" charset="0"/>
              <a:buChar char="•"/>
              <a:defRPr/>
            </a:pPr>
            <a:r>
              <a:rPr lang="en-GB" dirty="0"/>
              <a:t>They will also need to think about the different roles that a company might have. </a:t>
            </a:r>
          </a:p>
          <a:p>
            <a:pPr defTabSz="916869">
              <a:defRPr/>
            </a:pPr>
            <a:endParaRPr lang="en-GB" dirty="0"/>
          </a:p>
          <a:p>
            <a:pPr marL="171913" indent="-171913" defTabSz="916869">
              <a:buFont typeface="Arial" panose="020B0604020202020204" pitchFamily="34" charset="0"/>
              <a:buChar char="•"/>
              <a:defRPr/>
            </a:pPr>
            <a:r>
              <a:rPr lang="en-GB" dirty="0"/>
              <a:t>For example, if they want to work in finance – they shouldn’t just look at the big finance and accountancy companies. Lots of other companies will have their own in-house finance departments where they would still have access to a huge range of experiences and opportunities.</a:t>
            </a:r>
          </a:p>
          <a:p>
            <a:endParaRPr lang="en-GB" dirty="0"/>
          </a:p>
          <a:p>
            <a:pPr marL="171913" indent="-171913">
              <a:buFont typeface="Arial" panose="020B0604020202020204" pitchFamily="34" charset="0"/>
              <a:buChar char="•"/>
            </a:pPr>
            <a:r>
              <a:rPr lang="en-GB" dirty="0"/>
              <a:t>It can be a good idea to take some time to look at the different departments that a company has and see if they offer an apprenticeship in that area.</a:t>
            </a:r>
          </a:p>
          <a:p>
            <a:pPr marL="171913" indent="-171913">
              <a:buFont typeface="Arial" panose="020B0604020202020204" pitchFamily="34" charset="0"/>
              <a:buChar char="•"/>
            </a:pPr>
            <a:endParaRPr lang="en-GB" dirty="0"/>
          </a:p>
          <a:p>
            <a:pPr marL="171913" indent="-171913">
              <a:buFont typeface="Arial" panose="020B0604020202020204" pitchFamily="34" charset="0"/>
              <a:buChar char="•"/>
            </a:pPr>
            <a:r>
              <a:rPr lang="en-GB" dirty="0"/>
              <a:t>For example, your child could work as a solicitor for Coca-Cola, a website designer for Vauxhall, as a Cyber Security apprentice for the Government.</a:t>
            </a:r>
            <a:br>
              <a:rPr lang="en-GB" dirty="0"/>
            </a:br>
            <a:r>
              <a:rPr lang="en-GB" dirty="0"/>
              <a:t>There are thousands of different opportunities! </a:t>
            </a:r>
          </a:p>
          <a:p>
            <a:pPr marL="171913" indent="-171913">
              <a:buFont typeface="Arial" panose="020B0604020202020204" pitchFamily="34" charset="0"/>
              <a:buChar char="•"/>
            </a:pPr>
            <a:endParaRPr lang="en-GB" dirty="0"/>
          </a:p>
          <a:p>
            <a:pPr defTabSz="916869">
              <a:defRPr/>
            </a:pPr>
            <a:r>
              <a:rPr lang="en-GB" b="1" dirty="0"/>
              <a:t>Presenter notes: Please update the example if you feel that mentioning Vauxhall or Coca-Cola are not representative of your area.</a:t>
            </a:r>
          </a:p>
          <a:p>
            <a:endParaRPr lang="en-GB" dirty="0"/>
          </a:p>
        </p:txBody>
      </p:sp>
      <p:sp>
        <p:nvSpPr>
          <p:cNvPr id="4" name="Slide Number Placeholder 3"/>
          <p:cNvSpPr>
            <a:spLocks noGrp="1"/>
          </p:cNvSpPr>
          <p:nvPr>
            <p:ph type="sldNum" sz="quarter" idx="10"/>
          </p:nvPr>
        </p:nvSpPr>
        <p:spPr/>
        <p:txBody>
          <a:bodyPr/>
          <a:lstStyle/>
          <a:p>
            <a:pPr defTabSz="916869">
              <a:defRPr/>
            </a:pPr>
            <a:fld id="{A6AF8213-08AA-4A42-BD7E-4CC9E6DE6257}" type="slidenum">
              <a:rPr lang="en-US">
                <a:solidFill>
                  <a:prstClr val="black"/>
                </a:solidFill>
                <a:latin typeface="Calibri"/>
              </a:rPr>
              <a:pPr defTabSz="916869">
                <a:defRPr/>
              </a:pPr>
              <a:t>8</a:t>
            </a:fld>
            <a:endParaRPr lang="en-US">
              <a:solidFill>
                <a:prstClr val="black"/>
              </a:solidFill>
              <a:latin typeface="Calibri"/>
            </a:endParaRPr>
          </a:p>
        </p:txBody>
      </p:sp>
    </p:spTree>
    <p:extLst>
      <p:ext uri="{BB962C8B-B14F-4D97-AF65-F5344CB8AC3E}">
        <p14:creationId xmlns:p14="http://schemas.microsoft.com/office/powerpoint/2010/main" val="3738043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20650" y="744538"/>
            <a:ext cx="6616700" cy="37226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800" b="1" dirty="0"/>
              <a:t>Presenter notes: </a:t>
            </a:r>
            <a:r>
              <a:rPr lang="en-GB" altLang="en-US" sz="800" b="1" dirty="0"/>
              <a:t>We would expect this slide to be updated by the delivery partner to reflect local opportunities by searching through Find an Apprenticeship</a:t>
            </a:r>
          </a:p>
          <a:p>
            <a:pPr eaLnBrk="1" hangingPunct="1">
              <a:spcBef>
                <a:spcPct val="0"/>
              </a:spcBef>
            </a:pPr>
            <a:endParaRPr lang="en-GB" altLang="en-US" sz="800" b="0" dirty="0"/>
          </a:p>
          <a:p>
            <a:pPr marL="171450" indent="-171450" eaLnBrk="1" hangingPunct="1">
              <a:spcBef>
                <a:spcPct val="0"/>
              </a:spcBef>
              <a:buFont typeface="Arial" panose="020B0604020202020204" pitchFamily="34" charset="0"/>
              <a:buChar char="•"/>
            </a:pPr>
            <a:r>
              <a:rPr lang="en-GB" altLang="en-US" sz="800" b="0" dirty="0"/>
              <a:t>So as I said before, I </a:t>
            </a:r>
            <a:r>
              <a:rPr lang="en-GB" altLang="en-US" sz="800" b="0" baseline="0" dirty="0"/>
              <a:t>had a look on the Find an apprenticeship website before coming along today so that I could see how many vacancies are out there at the moment.</a:t>
            </a:r>
            <a:br>
              <a:rPr lang="en-GB" altLang="en-US" sz="800" b="0" baseline="0" dirty="0"/>
            </a:br>
            <a:endParaRPr lang="en-GB" altLang="en-US" sz="800" b="0" baseline="0" dirty="0"/>
          </a:p>
          <a:p>
            <a:pPr marL="171450" indent="-171450" eaLnBrk="1" hangingPunct="1">
              <a:spcBef>
                <a:spcPct val="0"/>
              </a:spcBef>
              <a:buFont typeface="Arial" panose="020B0604020202020204" pitchFamily="34" charset="0"/>
              <a:buChar char="•"/>
            </a:pPr>
            <a:r>
              <a:rPr lang="en-GB" altLang="en-US" sz="800" b="0" baseline="0" dirty="0"/>
              <a:t>If you notice, within 5 miles of this school/college today, there are </a:t>
            </a:r>
            <a:r>
              <a:rPr lang="en-GB" altLang="en-US" sz="800" b="1" baseline="0" dirty="0"/>
              <a:t>xx</a:t>
            </a:r>
            <a:r>
              <a:rPr lang="en-GB" altLang="en-US" sz="800" b="0" baseline="0" dirty="0"/>
              <a:t> vacancies.</a:t>
            </a:r>
            <a:br>
              <a:rPr lang="en-GB" altLang="en-US" sz="800" b="0" baseline="0" dirty="0"/>
            </a:br>
            <a:endParaRPr lang="en-GB" altLang="en-US" sz="800" b="0" baseline="0" dirty="0"/>
          </a:p>
          <a:p>
            <a:pPr marL="171450" indent="-171450" eaLnBrk="1" hangingPunct="1">
              <a:spcBef>
                <a:spcPct val="0"/>
              </a:spcBef>
              <a:buFont typeface="Arial" panose="020B0604020202020204" pitchFamily="34" charset="0"/>
              <a:buChar char="•"/>
            </a:pPr>
            <a:r>
              <a:rPr lang="en-GB" altLang="en-US" sz="800" b="0" baseline="0" dirty="0"/>
              <a:t>You can see how this number grows the more you increase the distance.</a:t>
            </a:r>
          </a:p>
          <a:p>
            <a:pPr eaLnBrk="1" hangingPunct="1">
              <a:spcBef>
                <a:spcPct val="0"/>
              </a:spcBef>
            </a:pPr>
            <a:endParaRPr lang="en-GB" altLang="en-US" sz="800" b="0" baseline="0" dirty="0"/>
          </a:p>
          <a:p>
            <a:pPr marL="171450" indent="-171450" eaLnBrk="1" hangingPunct="1">
              <a:spcBef>
                <a:spcPct val="0"/>
              </a:spcBef>
              <a:buFont typeface="Arial" panose="020B0604020202020204" pitchFamily="34" charset="0"/>
              <a:buChar char="•"/>
            </a:pPr>
            <a:r>
              <a:rPr lang="en-GB" altLang="en-US" sz="800" b="0" baseline="0" dirty="0"/>
              <a:t>Your child will need to think about how far they are prepared to travel for work each day and how realistic this might be for them in terms of public transport access or support in getting there if it is a bit further. </a:t>
            </a:r>
            <a:br>
              <a:rPr lang="en-GB" altLang="en-US" sz="800" b="0" baseline="0" dirty="0"/>
            </a:br>
            <a:endParaRPr lang="en-GB" altLang="en-US" sz="800" b="0" baseline="0"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As I said, it is important not</a:t>
            </a:r>
            <a:r>
              <a:rPr lang="en-GB" sz="800" kern="1200" baseline="0" dirty="0">
                <a:solidFill>
                  <a:schemeClr val="tx1"/>
                </a:solidFill>
                <a:effectLst/>
                <a:latin typeface="+mn-lt"/>
                <a:ea typeface="+mn-ea"/>
                <a:cs typeface="+mn-cs"/>
              </a:rPr>
              <a:t> to restrict their</a:t>
            </a:r>
            <a:r>
              <a:rPr lang="en-GB" sz="800" kern="1200" dirty="0">
                <a:solidFill>
                  <a:schemeClr val="tx1"/>
                </a:solidFill>
                <a:effectLst/>
                <a:latin typeface="+mn-lt"/>
                <a:ea typeface="+mn-ea"/>
                <a:cs typeface="+mn-cs"/>
              </a:rPr>
              <a:t> searches for vacancies to just look at large companies as many small employers offer some excellent vacancies with great packages and career progression opportunities.</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GB" sz="8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It is also important to do some wider research and look in lots of places for apprenticeships. Where vacancy numbers on Find an apprenticeship have decreased over the period of the pandemic, it will be important to look at employer websites and on other job sites also to find the best opportunities for them also.</a:t>
            </a:r>
          </a:p>
          <a:p>
            <a:pPr eaLnBrk="1" hangingPunct="1">
              <a:spcBef>
                <a:spcPct val="0"/>
              </a:spcBef>
            </a:pPr>
            <a:endParaRPr lang="en-GB" altLang="en-US" sz="800" dirty="0"/>
          </a:p>
          <a:p>
            <a:endParaRPr lang="en-GB" sz="800" dirty="0"/>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956" indent="-286522">
              <a:defRPr>
                <a:solidFill>
                  <a:schemeClr val="tx1"/>
                </a:solidFill>
                <a:latin typeface="Arial" panose="020B0604020202020204" pitchFamily="34" charset="0"/>
                <a:ea typeface="MS PGothic" panose="020B0600070205080204" pitchFamily="34" charset="-128"/>
              </a:defRPr>
            </a:lvl2pPr>
            <a:lvl3pPr marL="1146086" indent="-229217">
              <a:defRPr>
                <a:solidFill>
                  <a:schemeClr val="tx1"/>
                </a:solidFill>
                <a:latin typeface="Arial" panose="020B0604020202020204" pitchFamily="34" charset="0"/>
                <a:ea typeface="MS PGothic" panose="020B0600070205080204" pitchFamily="34" charset="-128"/>
              </a:defRPr>
            </a:lvl3pPr>
            <a:lvl4pPr marL="1604521" indent="-229217">
              <a:defRPr>
                <a:solidFill>
                  <a:schemeClr val="tx1"/>
                </a:solidFill>
                <a:latin typeface="Arial" panose="020B0604020202020204" pitchFamily="34" charset="0"/>
                <a:ea typeface="MS PGothic" panose="020B0600070205080204" pitchFamily="34" charset="-128"/>
              </a:defRPr>
            </a:lvl4pPr>
            <a:lvl5pPr marL="2062955" indent="-229217">
              <a:defRPr>
                <a:solidFill>
                  <a:schemeClr val="tx1"/>
                </a:solidFill>
                <a:latin typeface="Arial" panose="020B0604020202020204" pitchFamily="34" charset="0"/>
                <a:ea typeface="MS PGothic" panose="020B0600070205080204" pitchFamily="34" charset="-128"/>
              </a:defRPr>
            </a:lvl5pPr>
            <a:lvl6pPr marL="2521389" indent="-22921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9824" indent="-22921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8258" indent="-22921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6693" indent="-229217"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6869">
              <a:defRPr/>
            </a:pPr>
            <a:fld id="{FBB57E9B-B5BA-4261-B1EB-C366EA0EDEBB}" type="slidenum">
              <a:rPr lang="en-GB" altLang="en-US" sz="1800" kern="0">
                <a:solidFill>
                  <a:prstClr val="black"/>
                </a:solidFill>
              </a:rPr>
              <a:pPr defTabSz="916869">
                <a:defRPr/>
              </a:pPr>
              <a:t>9</a:t>
            </a:fld>
            <a:endParaRPr lang="en-GB" altLang="en-US" sz="1800" kern="0">
              <a:solidFill>
                <a:prstClr val="black"/>
              </a:solidFill>
            </a:endParaRPr>
          </a:p>
        </p:txBody>
      </p:sp>
    </p:spTree>
    <p:extLst>
      <p:ext uri="{BB962C8B-B14F-4D97-AF65-F5344CB8AC3E}">
        <p14:creationId xmlns:p14="http://schemas.microsoft.com/office/powerpoint/2010/main" val="3351311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318EA57-A3AD-4EC7-95DB-5462B3E58A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125BAC-6B0B-4DA8-8C1B-96CFCC57D6AA}"/>
              </a:ext>
            </a:extLst>
          </p:cNvPr>
          <p:cNvSpPr>
            <a:spLocks noGrp="1"/>
          </p:cNvSpPr>
          <p:nvPr>
            <p:ph type="ctrTitle"/>
          </p:nvPr>
        </p:nvSpPr>
        <p:spPr>
          <a:xfrm>
            <a:off x="1524000" y="1122363"/>
            <a:ext cx="9144000" cy="2387600"/>
          </a:xfrm>
          <a:prstGeom prst="rect">
            <a:avLst/>
          </a:prstGeom>
        </p:spPr>
        <p:txBody>
          <a:bodyPr anchor="b"/>
          <a:lstStyle>
            <a:lvl1pPr algn="ctr">
              <a:defRPr sz="6000" b="0">
                <a:solidFill>
                  <a:schemeClr val="tx2"/>
                </a:solidFill>
                <a:latin typeface="Calibri Light" panose="020F0302020204030204" pitchFamily="34" charset="0"/>
                <a:cs typeface="Calibri Light" panose="020F030202020403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E5E2C4F-972D-4EE8-B061-5E0CD2A4185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7253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99B40515-1F3A-41B0-8747-2FC263E5A5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9575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ADB18212-8B16-4E10-878E-AF8D9C5D63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9041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B39D4D8B-3F31-47D0-904D-BD5649900A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6491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AB9E57FF-796A-46A5-851D-3F1C539A9A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79041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C2613B-BCC6-4168-8F9D-30B2E84C8E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568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97D42D92-869C-4F3A-8B80-6F4715DCA2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87760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A49A230C-1565-44D3-8D21-0333115B69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19578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010F033F-455A-4EFF-911C-F880123E48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4934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F22AA1B6-F97B-41DD-8332-89CF2CBE7B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40033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15BF0F-3097-4240-80A0-4D47C34A0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7431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B34590AC-91DE-4EED-89A2-2CB8D6332B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78037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44A2E9D9-A0DC-431D-99F4-C27EEA0D3B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36938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98FA1B85-B5BA-4AF7-A99B-45C85BA780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406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9376" y="368661"/>
            <a:ext cx="6144683" cy="800219"/>
          </a:xfrm>
          <a:prstGeom prst="rect">
            <a:avLst/>
          </a:prstGeom>
          <a:ln>
            <a:noFill/>
          </a:ln>
        </p:spPr>
        <p:txBody>
          <a:bodyPr wrap="square" lIns="0" tIns="0" rIns="0" bIns="0" anchor="t" anchorCtr="0">
            <a:spAutoFit/>
          </a:bodyPr>
          <a:lstStyle>
            <a:lvl1pPr algn="l">
              <a:defRPr sz="2600" b="1">
                <a:ln>
                  <a:noFill/>
                </a:ln>
                <a:solidFill>
                  <a:srgbClr val="2F8FD1"/>
                </a:solidFill>
                <a:latin typeface="Arial" pitchFamily="34" charset="0"/>
                <a:cs typeface="Arial" pitchFamily="34" charset="0"/>
              </a:defRPr>
            </a:lvl1pPr>
          </a:lstStyle>
          <a:p>
            <a:r>
              <a:rPr lang="en-US" dirty="0"/>
              <a:t>Click to edit </a:t>
            </a:r>
            <a:br>
              <a:rPr lang="en-US" dirty="0"/>
            </a:br>
            <a:r>
              <a:rPr lang="en-US" dirty="0"/>
              <a:t>Master title style</a:t>
            </a:r>
            <a:endParaRPr lang="en-GB" dirty="0"/>
          </a:p>
        </p:txBody>
      </p:sp>
    </p:spTree>
    <p:extLst>
      <p:ext uri="{BB962C8B-B14F-4D97-AF65-F5344CB8AC3E}">
        <p14:creationId xmlns:p14="http://schemas.microsoft.com/office/powerpoint/2010/main" val="1853587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Cover">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96E83E-6D83-4395-8329-FD3E12CA78B8}"/>
              </a:ext>
            </a:extLst>
          </p:cNvPr>
          <p:cNvSpPr/>
          <p:nvPr userDrawn="1"/>
        </p:nvSpPr>
        <p:spPr>
          <a:xfrm>
            <a:off x="0" y="6720318"/>
            <a:ext cx="12192000" cy="137683"/>
          </a:xfrm>
          <a:prstGeom prst="rect">
            <a:avLst/>
          </a:prstGeom>
          <a:solidFill>
            <a:srgbClr val="258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7260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application&#10;&#10;Description automatically generated">
            <a:extLst>
              <a:ext uri="{FF2B5EF4-FFF2-40B4-BE49-F238E27FC236}">
                <a16:creationId xmlns:a16="http://schemas.microsoft.com/office/drawing/2014/main" id="{6EDBF723-0A0B-45F3-B3C9-7A7F44144D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125BAC-6B0B-4DA8-8C1B-96CFCC57D6A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E5E2C4F-972D-4EE8-B061-5E0CD2A418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descr="Text, logo&#10;&#10;Description automatically generated">
            <a:extLst>
              <a:ext uri="{FF2B5EF4-FFF2-40B4-BE49-F238E27FC236}">
                <a16:creationId xmlns:a16="http://schemas.microsoft.com/office/drawing/2014/main" id="{8052C16E-EC4B-4FD8-B070-1D1C9D194F7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2098" t="24971" r="20295" b="33827"/>
          <a:stretch/>
        </p:blipFill>
        <p:spPr>
          <a:xfrm>
            <a:off x="-1" y="153502"/>
            <a:ext cx="1858291" cy="1329069"/>
          </a:xfrm>
          <a:prstGeom prst="rect">
            <a:avLst/>
          </a:prstGeom>
        </p:spPr>
      </p:pic>
    </p:spTree>
    <p:extLst>
      <p:ext uri="{BB962C8B-B14F-4D97-AF65-F5344CB8AC3E}">
        <p14:creationId xmlns:p14="http://schemas.microsoft.com/office/powerpoint/2010/main" val="185911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61E5CD-5EEE-4E11-BF4A-79D388DCA8F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125BAC-6B0B-4DA8-8C1B-96CFCC57D6A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E5E2C4F-972D-4EE8-B061-5E0CD2A418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 name="Picture 8" descr="Text, logo&#10;&#10;Description automatically generated">
            <a:extLst>
              <a:ext uri="{FF2B5EF4-FFF2-40B4-BE49-F238E27FC236}">
                <a16:creationId xmlns:a16="http://schemas.microsoft.com/office/drawing/2014/main" id="{8052C16E-EC4B-4FD8-B070-1D1C9D194F7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2098" t="24971" r="20295" b="33827"/>
          <a:stretch/>
        </p:blipFill>
        <p:spPr>
          <a:xfrm>
            <a:off x="-1" y="153502"/>
            <a:ext cx="1858291" cy="1329069"/>
          </a:xfrm>
          <a:prstGeom prst="rect">
            <a:avLst/>
          </a:prstGeom>
        </p:spPr>
      </p:pic>
    </p:spTree>
    <p:extLst>
      <p:ext uri="{BB962C8B-B14F-4D97-AF65-F5344CB8AC3E}">
        <p14:creationId xmlns:p14="http://schemas.microsoft.com/office/powerpoint/2010/main" val="1756878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FDD6C4-874A-4518-8749-336F1DADE8CA}"/>
              </a:ext>
            </a:extLst>
          </p:cNvPr>
          <p:cNvPicPr>
            <a:picLocks noChangeAspect="1"/>
          </p:cNvPicPr>
          <p:nvPr userDrawn="1"/>
        </p:nvPicPr>
        <p:blipFill>
          <a:blip r:embed="rId2"/>
          <a:stretch>
            <a:fillRect/>
          </a:stretch>
        </p:blipFill>
        <p:spPr>
          <a:xfrm>
            <a:off x="0" y="45529"/>
            <a:ext cx="12192000" cy="6857999"/>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5562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E973FD-1480-4618-9C2E-97385D0F232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073A86B-6622-418F-B42D-154DCB56B8A9}"/>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3772012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23FEF4-83DE-4F47-ACD8-3658046184B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61E73621-8B2A-451D-90A5-960B9EF99022}"/>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266012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81922953-5E99-4166-9966-7CB0B77E77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77801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F14D8AF-3A77-481A-9089-6899863BBC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2978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8B8FB1E2-5B3C-4B38-B015-55443913B2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230949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pic>
        <p:nvPicPr>
          <p:cNvPr id="6" name="Picture 5" descr="A picture containing application&#10;&#10;Description automatically generated">
            <a:extLst>
              <a:ext uri="{FF2B5EF4-FFF2-40B4-BE49-F238E27FC236}">
                <a16:creationId xmlns:a16="http://schemas.microsoft.com/office/drawing/2014/main" id="{E862C748-8F94-4330-AA48-0170470BBF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4945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8C9398DF-424B-4649-877F-AF09C92425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587313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CC36BBE5-958E-4992-A9A8-BBF01A25AB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4160949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4" name="Picture 3" descr="A picture containing text, umbrella, accessory&#10;&#10;Description automatically generated">
            <a:extLst>
              <a:ext uri="{FF2B5EF4-FFF2-40B4-BE49-F238E27FC236}">
                <a16:creationId xmlns:a16="http://schemas.microsoft.com/office/drawing/2014/main" id="{B766F7D1-CC12-4274-BA47-3DF5CB3F83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705245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BFFCEE-71AC-49AB-A177-10878DC94F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63897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44DE3BB0-1958-44CF-BE27-67ED66BEFA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55"/>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438775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D36879C3-AF6E-4E1F-825E-924954B8D3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4023192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F8DAA521-4E88-45B0-8719-4D39358C6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1175845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8C6A071E-3CA6-4B20-86C3-6EA3AF7FC9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21505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6E519925-4978-4742-9F2A-B979B79513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35504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058E280D-5414-4C89-B7C1-FA0FC7E865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174548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EF4BE70C-1F2C-4562-882B-5A1417231D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131025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9CC0BAF1-003C-47DE-ACA5-F7E1DE8EAE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3417342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A83320D9-6B7B-4917-9F2A-E405B7907B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927540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00E94C59-D79F-4C9C-825A-3E4FF2BD6F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631597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2866EE0C-7DCE-4D11-B7AC-CEB35404EF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7355961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741E594A-4D21-4279-898E-B9FF147DC1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1906997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DB356F-B0CB-4392-91E3-A35AB6FCE9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18446224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B3D5EAA-DDD7-4D5B-AE73-33756801E9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882709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6BBA0FD-1F18-43DC-981C-4C24FC2209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45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1D1B2A29-34E5-4A1D-B2E3-3AAC8704F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494165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6F9D9824-DE14-4000-A8A9-9A403FAFA1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1345" y="12576"/>
            <a:ext cx="3305451" cy="1126282"/>
          </a:xfrm>
          <a:prstGeom prst="rect">
            <a:avLst/>
          </a:prstGeom>
        </p:spPr>
      </p:pic>
    </p:spTree>
    <p:extLst>
      <p:ext uri="{BB962C8B-B14F-4D97-AF65-F5344CB8AC3E}">
        <p14:creationId xmlns:p14="http://schemas.microsoft.com/office/powerpoint/2010/main" val="9213346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073A86B-6622-418F-B42D-154DCB56B8A9}"/>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35568163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61E73621-8B2A-451D-90A5-960B9EF99022}"/>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3744158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450507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1D0F9F7E-7FDE-48C8-A4FB-C47953BB5C46}"/>
              </a:ext>
            </a:extLst>
          </p:cNvPr>
          <p:cNvSpPr>
            <a:spLocks noGrp="1"/>
          </p:cNvSpPr>
          <p:nvPr>
            <p:ph type="title"/>
          </p:nvPr>
        </p:nvSpPr>
        <p:spPr>
          <a:xfrm>
            <a:off x="110231" y="18255"/>
            <a:ext cx="10515600" cy="1325563"/>
          </a:xfrm>
        </p:spPr>
        <p:txBody>
          <a:bodyPr>
            <a:normAutofit/>
          </a:bodyPr>
          <a:lstStyle>
            <a:lvl1pPr>
              <a:defRPr sz="4000" b="1"/>
            </a:lvl1pPr>
          </a:lstStyle>
          <a:p>
            <a:r>
              <a:rPr lang="en-US" dirty="0"/>
              <a:t>Click to edit Master title style</a:t>
            </a:r>
            <a:endParaRPr lang="en-GB" dirty="0"/>
          </a:p>
        </p:txBody>
      </p:sp>
    </p:spTree>
    <p:extLst>
      <p:ext uri="{BB962C8B-B14F-4D97-AF65-F5344CB8AC3E}">
        <p14:creationId xmlns:p14="http://schemas.microsoft.com/office/powerpoint/2010/main" val="2675277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4CBC-6445-4603-8764-AB399835E1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745E43-BCDF-433B-B286-A285B4AAD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ED814-CF6E-4DB0-8E86-B09F469CB2D8}"/>
              </a:ext>
            </a:extLst>
          </p:cNvPr>
          <p:cNvSpPr>
            <a:spLocks noGrp="1"/>
          </p:cNvSpPr>
          <p:nvPr>
            <p:ph type="dt" sz="half" idx="10"/>
          </p:nvPr>
        </p:nvSpPr>
        <p:spPr/>
        <p:txBody>
          <a:bodyPr/>
          <a:lstStyle/>
          <a:p>
            <a:fld id="{11319E68-BE0E-4D07-A4D2-4EDB61D7812F}" type="datetimeFigureOut">
              <a:rPr lang="en-GB" smtClean="0"/>
              <a:t>05/05/2022</a:t>
            </a:fld>
            <a:endParaRPr lang="en-GB"/>
          </a:p>
        </p:txBody>
      </p:sp>
      <p:sp>
        <p:nvSpPr>
          <p:cNvPr id="5" name="Footer Placeholder 4">
            <a:extLst>
              <a:ext uri="{FF2B5EF4-FFF2-40B4-BE49-F238E27FC236}">
                <a16:creationId xmlns:a16="http://schemas.microsoft.com/office/drawing/2014/main" id="{A46BC2B2-12F3-477A-A3F0-C8FE4C3BA3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3B541D-CE02-4BB6-ABF4-AA745970EF8F}"/>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23254357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E5C6-3AB3-40AA-B16B-4DF4C75B07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19166B-90C3-4154-A2F9-9B7E17336E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4AF0AD1-523B-445B-8F14-C6EA5F8E32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B80E6C-CD45-4B5F-B710-C9BA44921853}"/>
              </a:ext>
            </a:extLst>
          </p:cNvPr>
          <p:cNvSpPr>
            <a:spLocks noGrp="1"/>
          </p:cNvSpPr>
          <p:nvPr>
            <p:ph type="dt" sz="half" idx="10"/>
          </p:nvPr>
        </p:nvSpPr>
        <p:spPr/>
        <p:txBody>
          <a:bodyPr/>
          <a:lstStyle/>
          <a:p>
            <a:fld id="{11319E68-BE0E-4D07-A4D2-4EDB61D7812F}" type="datetimeFigureOut">
              <a:rPr lang="en-GB" smtClean="0"/>
              <a:t>05/05/2022</a:t>
            </a:fld>
            <a:endParaRPr lang="en-GB"/>
          </a:p>
        </p:txBody>
      </p:sp>
      <p:sp>
        <p:nvSpPr>
          <p:cNvPr id="6" name="Footer Placeholder 5">
            <a:extLst>
              <a:ext uri="{FF2B5EF4-FFF2-40B4-BE49-F238E27FC236}">
                <a16:creationId xmlns:a16="http://schemas.microsoft.com/office/drawing/2014/main" id="{51111EED-A488-4008-9F15-D9E760A018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5BF67D-8159-4B43-B558-A66463F92878}"/>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3560454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EA65-310F-4161-8413-24972A53B6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353EFB-9980-424F-8960-4F664D21B6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22426-BA93-4A93-B097-F5C8310F6B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605E5D-480A-4CEF-8260-B89470FBA3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190812-A355-4344-9A51-DDCE58FB4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A9142F-40C0-4AF5-B625-7DE9B8329876}"/>
              </a:ext>
            </a:extLst>
          </p:cNvPr>
          <p:cNvSpPr>
            <a:spLocks noGrp="1"/>
          </p:cNvSpPr>
          <p:nvPr>
            <p:ph type="dt" sz="half" idx="10"/>
          </p:nvPr>
        </p:nvSpPr>
        <p:spPr/>
        <p:txBody>
          <a:bodyPr/>
          <a:lstStyle/>
          <a:p>
            <a:fld id="{11319E68-BE0E-4D07-A4D2-4EDB61D7812F}" type="datetimeFigureOut">
              <a:rPr lang="en-GB" smtClean="0"/>
              <a:t>05/05/2022</a:t>
            </a:fld>
            <a:endParaRPr lang="en-GB"/>
          </a:p>
        </p:txBody>
      </p:sp>
      <p:sp>
        <p:nvSpPr>
          <p:cNvPr id="8" name="Footer Placeholder 7">
            <a:extLst>
              <a:ext uri="{FF2B5EF4-FFF2-40B4-BE49-F238E27FC236}">
                <a16:creationId xmlns:a16="http://schemas.microsoft.com/office/drawing/2014/main" id="{F926B2C2-A6F6-4FB6-AF5E-E2B1F41869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E6878E-7C73-47F8-B50A-5DD5FD656007}"/>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36871159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7C05C-5037-4792-9E04-76CFE39B5E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1EB85A-18AD-4099-AC57-703C2F2CF773}"/>
              </a:ext>
            </a:extLst>
          </p:cNvPr>
          <p:cNvSpPr>
            <a:spLocks noGrp="1"/>
          </p:cNvSpPr>
          <p:nvPr>
            <p:ph type="dt" sz="half" idx="10"/>
          </p:nvPr>
        </p:nvSpPr>
        <p:spPr/>
        <p:txBody>
          <a:bodyPr/>
          <a:lstStyle/>
          <a:p>
            <a:fld id="{11319E68-BE0E-4D07-A4D2-4EDB61D7812F}" type="datetimeFigureOut">
              <a:rPr lang="en-GB" smtClean="0"/>
              <a:t>05/05/2022</a:t>
            </a:fld>
            <a:endParaRPr lang="en-GB"/>
          </a:p>
        </p:txBody>
      </p:sp>
      <p:sp>
        <p:nvSpPr>
          <p:cNvPr id="4" name="Footer Placeholder 3">
            <a:extLst>
              <a:ext uri="{FF2B5EF4-FFF2-40B4-BE49-F238E27FC236}">
                <a16:creationId xmlns:a16="http://schemas.microsoft.com/office/drawing/2014/main" id="{B28F4DD3-A99B-499A-9906-A18089DC32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CF7C0E-7157-4FA0-935F-5049E1C9CBFC}"/>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7958578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944472-71FF-4BED-B314-858B111ACC6E}"/>
              </a:ext>
            </a:extLst>
          </p:cNvPr>
          <p:cNvSpPr>
            <a:spLocks noGrp="1"/>
          </p:cNvSpPr>
          <p:nvPr>
            <p:ph type="dt" sz="half" idx="10"/>
          </p:nvPr>
        </p:nvSpPr>
        <p:spPr/>
        <p:txBody>
          <a:bodyPr/>
          <a:lstStyle/>
          <a:p>
            <a:fld id="{11319E68-BE0E-4D07-A4D2-4EDB61D7812F}" type="datetimeFigureOut">
              <a:rPr lang="en-GB" smtClean="0"/>
              <a:t>05/05/2022</a:t>
            </a:fld>
            <a:endParaRPr lang="en-GB"/>
          </a:p>
        </p:txBody>
      </p:sp>
      <p:sp>
        <p:nvSpPr>
          <p:cNvPr id="3" name="Footer Placeholder 2">
            <a:extLst>
              <a:ext uri="{FF2B5EF4-FFF2-40B4-BE49-F238E27FC236}">
                <a16:creationId xmlns:a16="http://schemas.microsoft.com/office/drawing/2014/main" id="{F93A8059-3976-4285-B3F0-74BB6056EB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18E0F4-C0E8-43C6-88D9-BB214C3EFD05}"/>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355700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C3549B4B-6E9A-4C2A-90AF-342A133791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716370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794C-916C-4210-87CC-119A4EFEC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57E337-092A-480D-9BAD-F801F5795A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EC51FB-0A63-452A-AD4F-17AC09BAA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AA512-C016-44FE-8A8F-61AFCBFF85A6}"/>
              </a:ext>
            </a:extLst>
          </p:cNvPr>
          <p:cNvSpPr>
            <a:spLocks noGrp="1"/>
          </p:cNvSpPr>
          <p:nvPr>
            <p:ph type="dt" sz="half" idx="10"/>
          </p:nvPr>
        </p:nvSpPr>
        <p:spPr/>
        <p:txBody>
          <a:bodyPr/>
          <a:lstStyle/>
          <a:p>
            <a:fld id="{11319E68-BE0E-4D07-A4D2-4EDB61D7812F}" type="datetimeFigureOut">
              <a:rPr lang="en-GB" smtClean="0"/>
              <a:t>05/05/2022</a:t>
            </a:fld>
            <a:endParaRPr lang="en-GB"/>
          </a:p>
        </p:txBody>
      </p:sp>
      <p:sp>
        <p:nvSpPr>
          <p:cNvPr id="6" name="Footer Placeholder 5">
            <a:extLst>
              <a:ext uri="{FF2B5EF4-FFF2-40B4-BE49-F238E27FC236}">
                <a16:creationId xmlns:a16="http://schemas.microsoft.com/office/drawing/2014/main" id="{6F6ED0FC-CCF2-497F-8F7D-07AE4B40C6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5F4788-BFF5-433A-A2BE-995DB9482753}"/>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10635804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2E976-3835-458F-A231-BE234BCAD7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4994C0-2DF5-4C96-A427-59208CD684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9F01E4-BF85-43EA-874D-3335A93AE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64ABA-D3E4-4523-86FD-0AD0D91D4D4C}"/>
              </a:ext>
            </a:extLst>
          </p:cNvPr>
          <p:cNvSpPr>
            <a:spLocks noGrp="1"/>
          </p:cNvSpPr>
          <p:nvPr>
            <p:ph type="dt" sz="half" idx="10"/>
          </p:nvPr>
        </p:nvSpPr>
        <p:spPr/>
        <p:txBody>
          <a:bodyPr/>
          <a:lstStyle/>
          <a:p>
            <a:fld id="{11319E68-BE0E-4D07-A4D2-4EDB61D7812F}" type="datetimeFigureOut">
              <a:rPr lang="en-GB" smtClean="0"/>
              <a:t>05/05/2022</a:t>
            </a:fld>
            <a:endParaRPr lang="en-GB"/>
          </a:p>
        </p:txBody>
      </p:sp>
      <p:sp>
        <p:nvSpPr>
          <p:cNvPr id="6" name="Footer Placeholder 5">
            <a:extLst>
              <a:ext uri="{FF2B5EF4-FFF2-40B4-BE49-F238E27FC236}">
                <a16:creationId xmlns:a16="http://schemas.microsoft.com/office/drawing/2014/main" id="{4172537E-AE53-4918-A445-E36C87D15E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DBAA24-24F2-43D9-8EF4-5875B081EA70}"/>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1754926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CF63-A471-4527-907A-81B120BAD9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6535EC-7C76-4AFC-BAA1-C7365B29E2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3B1988-2B96-45F0-9729-A3C445D58BE3}"/>
              </a:ext>
            </a:extLst>
          </p:cNvPr>
          <p:cNvSpPr>
            <a:spLocks noGrp="1"/>
          </p:cNvSpPr>
          <p:nvPr>
            <p:ph type="dt" sz="half" idx="10"/>
          </p:nvPr>
        </p:nvSpPr>
        <p:spPr/>
        <p:txBody>
          <a:bodyPr/>
          <a:lstStyle/>
          <a:p>
            <a:fld id="{11319E68-BE0E-4D07-A4D2-4EDB61D7812F}" type="datetimeFigureOut">
              <a:rPr lang="en-GB" smtClean="0"/>
              <a:t>05/05/2022</a:t>
            </a:fld>
            <a:endParaRPr lang="en-GB"/>
          </a:p>
        </p:txBody>
      </p:sp>
      <p:sp>
        <p:nvSpPr>
          <p:cNvPr id="5" name="Footer Placeholder 4">
            <a:extLst>
              <a:ext uri="{FF2B5EF4-FFF2-40B4-BE49-F238E27FC236}">
                <a16:creationId xmlns:a16="http://schemas.microsoft.com/office/drawing/2014/main" id="{0A96BD52-FB2E-441F-A1BE-7AA40092AB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0AEA9D-9694-45D3-BC70-E6BC62464B94}"/>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1717203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71BC92-60A1-47CB-8A22-DB754A9E71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05E8BA-ED59-4C78-AD55-299AB3187A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03C83C-4CDD-4684-8295-A2F420A69589}"/>
              </a:ext>
            </a:extLst>
          </p:cNvPr>
          <p:cNvSpPr>
            <a:spLocks noGrp="1"/>
          </p:cNvSpPr>
          <p:nvPr>
            <p:ph type="dt" sz="half" idx="10"/>
          </p:nvPr>
        </p:nvSpPr>
        <p:spPr/>
        <p:txBody>
          <a:bodyPr/>
          <a:lstStyle/>
          <a:p>
            <a:fld id="{11319E68-BE0E-4D07-A4D2-4EDB61D7812F}" type="datetimeFigureOut">
              <a:rPr lang="en-GB" smtClean="0"/>
              <a:t>05/05/2022</a:t>
            </a:fld>
            <a:endParaRPr lang="en-GB"/>
          </a:p>
        </p:txBody>
      </p:sp>
      <p:sp>
        <p:nvSpPr>
          <p:cNvPr id="5" name="Footer Placeholder 4">
            <a:extLst>
              <a:ext uri="{FF2B5EF4-FFF2-40B4-BE49-F238E27FC236}">
                <a16:creationId xmlns:a16="http://schemas.microsoft.com/office/drawing/2014/main" id="{19D0CA4F-EFFD-41ED-BBEA-3EC7870FF8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9A1D8-A0B0-4BEA-8A04-AEFB78A86A01}"/>
              </a:ext>
            </a:extLst>
          </p:cNvPr>
          <p:cNvSpPr>
            <a:spLocks noGrp="1"/>
          </p:cNvSpPr>
          <p:nvPr>
            <p:ph type="sldNum" sz="quarter" idx="12"/>
          </p:nvPr>
        </p:nvSpPr>
        <p:spPr/>
        <p:txBody>
          <a:bodyPr/>
          <a:lstStyle/>
          <a:p>
            <a:fld id="{8133857F-8411-4508-9581-B90F0CC1D212}" type="slidenum">
              <a:rPr lang="en-GB" smtClean="0"/>
              <a:t>‹#›</a:t>
            </a:fld>
            <a:endParaRPr lang="en-GB"/>
          </a:p>
        </p:txBody>
      </p:sp>
    </p:spTree>
    <p:extLst>
      <p:ext uri="{BB962C8B-B14F-4D97-AF65-F5344CB8AC3E}">
        <p14:creationId xmlns:p14="http://schemas.microsoft.com/office/powerpoint/2010/main" val="316171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A824F0-CA0B-4BA3-9C40-947BE409B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1461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8119DE6B-68ED-47EF-9AB2-A38F7221CC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980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C384793C-5448-4646-B3DD-94EA01B103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86129E-D537-4220-A884-56AB74B3D822}"/>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2"/>
                </a:solidFill>
                <a:latin typeface="Calibri Light" panose="020F0302020204030204" pitchFamily="34" charset="0"/>
                <a:ea typeface="+mj-ea"/>
                <a:cs typeface="Calibri Light" panose="020F030202020403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5449250-7194-4031-BA93-B47EA1E60DD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289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41"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450851" y="6410172"/>
            <a:ext cx="8064000" cy="367200"/>
          </a:xfrm>
          <a:prstGeom prst="rect">
            <a:avLst/>
          </a:prstGeom>
        </p:spPr>
        <p:txBody>
          <a:bodyPr vert="horz" lIns="0" tIns="45720" rIns="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lang="en-GB" sz="1000" b="0" kern="1200" baseline="0" dirty="0">
                <a:solidFill>
                  <a:srgbClr val="000000"/>
                </a:solidFill>
                <a:latin typeface="Arial" pitchFamily="34" charset="0"/>
                <a:ea typeface="+mn-ea"/>
                <a:cs typeface="Arial" pitchFamily="34" charset="0"/>
              </a:defRPr>
            </a:lvl1pPr>
          </a:lstStyle>
          <a:p>
            <a:pPr>
              <a:defRPr/>
            </a:pPr>
            <a:r>
              <a:rPr lang="en-GB" dirty="0"/>
              <a:t>Insert presentation title here 00/00/2016</a:t>
            </a:r>
          </a:p>
        </p:txBody>
      </p:sp>
      <p:cxnSp>
        <p:nvCxnSpPr>
          <p:cNvPr id="4" name="Straight Connector 3"/>
          <p:cNvCxnSpPr/>
          <p:nvPr/>
        </p:nvCxnSpPr>
        <p:spPr>
          <a:xfrm>
            <a:off x="478367" y="1448780"/>
            <a:ext cx="11235267"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478368" y="368300"/>
            <a:ext cx="11234257"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a:off x="478368" y="368300"/>
            <a:ext cx="11234257"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2" name="Slide Number Placeholder 11"/>
          <p:cNvSpPr>
            <a:spLocks noGrp="1"/>
          </p:cNvSpPr>
          <p:nvPr>
            <p:ph type="sldNum" sz="quarter" idx="4"/>
          </p:nvPr>
        </p:nvSpPr>
        <p:spPr>
          <a:xfrm>
            <a:off x="11376587" y="6492874"/>
            <a:ext cx="336037" cy="367200"/>
          </a:xfrm>
          <a:prstGeom prst="rect">
            <a:avLst/>
          </a:prstGeom>
        </p:spPr>
        <p:txBody>
          <a:bodyPr vert="horz" lIns="0" tIns="36000" rIns="0" bIns="0" rtlCol="0" anchor="t" anchorCtr="0"/>
          <a:lstStyle>
            <a:lvl1pPr marL="0" algn="r" defTabSz="914400" rtl="0" eaLnBrk="1" latinLnBrk="0" hangingPunct="1">
              <a:defRPr lang="en-GB" sz="1000" b="0" kern="1200" smtClean="0">
                <a:solidFill>
                  <a:schemeClr val="tx2"/>
                </a:solidFill>
                <a:latin typeface="Arial" pitchFamily="34" charset="0"/>
                <a:ea typeface="+mn-ea"/>
                <a:cs typeface="Arial" pitchFamily="34" charset="0"/>
              </a:defRPr>
            </a:lvl1pPr>
          </a:lstStyle>
          <a:p>
            <a:fld id="{40C85525-34BA-42AB-9145-1C1207FA4778}" type="slidenum">
              <a:rPr lang="en-GB" smtClean="0"/>
              <a:pPr/>
              <a:t>‹#›</a:t>
            </a:fld>
            <a:endParaRPr lang="en-GB" dirty="0"/>
          </a:p>
        </p:txBody>
      </p:sp>
    </p:spTree>
    <p:extLst>
      <p:ext uri="{BB962C8B-B14F-4D97-AF65-F5344CB8AC3E}">
        <p14:creationId xmlns:p14="http://schemas.microsoft.com/office/powerpoint/2010/main" val="2203466107"/>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6" r:id="rId19"/>
    <p:sldLayoutId id="2147483818" r:id="rId20"/>
    <p:sldLayoutId id="2147483819" r:id="rId21"/>
    <p:sldLayoutId id="2147483706" r:id="rId22"/>
    <p:sldLayoutId id="2147483799" r:id="rId23"/>
  </p:sldLayoutIdLst>
  <p:hf hd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4763" indent="0" algn="l" defTabSz="914400" rtl="0" eaLnBrk="1" latinLnBrk="0" hangingPunct="1">
        <a:spcBef>
          <a:spcPts val="0"/>
        </a:spcBef>
        <a:buFont typeface="Arial" pitchFamily="34" charset="0"/>
        <a:buNone/>
        <a:defRPr sz="1800" b="1" kern="1200">
          <a:solidFill>
            <a:schemeClr val="tx2"/>
          </a:solidFill>
          <a:latin typeface="Arial" pitchFamily="34" charset="0"/>
          <a:ea typeface="+mn-ea"/>
          <a:cs typeface="Arial" pitchFamily="34" charset="0"/>
        </a:defRPr>
      </a:lvl1pPr>
      <a:lvl2pPr marL="3175" indent="0" algn="l" defTabSz="914400" rtl="0" eaLnBrk="1" latinLnBrk="0" hangingPunct="1">
        <a:spcBef>
          <a:spcPts val="0"/>
        </a:spcBef>
        <a:buFont typeface="Lucida Grande"/>
        <a:buNone/>
        <a:defRPr sz="1800" b="0" kern="1200">
          <a:solidFill>
            <a:schemeClr val="tx2"/>
          </a:solidFill>
          <a:latin typeface="Arial" pitchFamily="34" charset="0"/>
          <a:ea typeface="+mn-ea"/>
          <a:cs typeface="Arial" pitchFamily="34" charset="0"/>
        </a:defRPr>
      </a:lvl2pPr>
      <a:lvl3pPr marL="360000" marR="0" indent="-360000" algn="l" defTabSz="914400" rtl="0" eaLnBrk="1" fontAlgn="auto" latinLnBrk="0" hangingPunct="1">
        <a:lnSpc>
          <a:spcPct val="100000"/>
        </a:lnSpc>
        <a:spcBef>
          <a:spcPts val="0"/>
        </a:spcBef>
        <a:spcAft>
          <a:spcPts val="0"/>
        </a:spcAft>
        <a:buClrTx/>
        <a:buSzPct val="100000"/>
        <a:buFont typeface="Calibri" panose="020F0502020204030204" pitchFamily="34" charset="0"/>
        <a:buChar char="–"/>
        <a:tabLst/>
        <a:defRPr sz="1800" b="0" kern="1200">
          <a:solidFill>
            <a:schemeClr val="tx2"/>
          </a:solidFill>
          <a:latin typeface="Arial" pitchFamily="34" charset="0"/>
          <a:ea typeface="+mn-ea"/>
          <a:cs typeface="Arial" pitchFamily="34" charset="0"/>
        </a:defRPr>
      </a:lvl3pPr>
      <a:lvl4pPr marL="72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4pPr>
      <a:lvl5pPr marL="108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C5A572-B935-4042-8FFC-9DB9189EC4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032C5E-2E62-474D-912A-C763034CD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16EA46-06C3-4857-85A2-53383FE5A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19E68-BE0E-4D07-A4D2-4EDB61D7812F}" type="datetimeFigureOut">
              <a:rPr lang="en-GB" smtClean="0"/>
              <a:t>05/05/2022</a:t>
            </a:fld>
            <a:endParaRPr lang="en-GB"/>
          </a:p>
        </p:txBody>
      </p:sp>
      <p:sp>
        <p:nvSpPr>
          <p:cNvPr id="5" name="Footer Placeholder 4">
            <a:extLst>
              <a:ext uri="{FF2B5EF4-FFF2-40B4-BE49-F238E27FC236}">
                <a16:creationId xmlns:a16="http://schemas.microsoft.com/office/drawing/2014/main" id="{5AEB1782-055F-489E-911A-23F530B2B5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3D92ED-90AF-42D1-874A-F8CA23090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3857F-8411-4508-9581-B90F0CC1D212}" type="slidenum">
              <a:rPr lang="en-GB" smtClean="0"/>
              <a:t>‹#›</a:t>
            </a:fld>
            <a:endParaRPr lang="en-GB"/>
          </a:p>
        </p:txBody>
      </p:sp>
    </p:spTree>
    <p:extLst>
      <p:ext uri="{BB962C8B-B14F-4D97-AF65-F5344CB8AC3E}">
        <p14:creationId xmlns:p14="http://schemas.microsoft.com/office/powerpoint/2010/main" val="49051945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video" Target="https://www.youtube.com/embed/u9Q9rR6AWrY?feature=oembed" TargetMode="External"/><Relationship Id="rId5" Type="http://schemas.openxmlformats.org/officeDocument/2006/relationships/image" Target="../media/image89.jpeg"/><Relationship Id="rId4" Type="http://schemas.openxmlformats.org/officeDocument/2006/relationships/image" Target="../media/image88.png"/></Relationships>
</file>

<file path=ppt/slides/_rels/slide15.xml.rels><?xml version="1.0" encoding="UTF-8" standalone="yes"?>
<Relationships xmlns="http://schemas.openxmlformats.org/package/2006/relationships"><Relationship Id="rId3" Type="http://schemas.openxmlformats.org/officeDocument/2006/relationships/hyperlink" Target="https://amazingapprenticeships.com/resources/"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1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26" Type="http://schemas.openxmlformats.org/officeDocument/2006/relationships/image" Target="../media/image76.pn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notesSlide" Target="../notesSlides/notesSlide7.xml"/><Relationship Id="rId16" Type="http://schemas.openxmlformats.org/officeDocument/2006/relationships/image" Target="../media/image66.png"/><Relationship Id="rId20" Type="http://schemas.openxmlformats.org/officeDocument/2006/relationships/image" Target="../media/image70.png"/><Relationship Id="rId29" Type="http://schemas.openxmlformats.org/officeDocument/2006/relationships/image" Target="../media/image79.png"/><Relationship Id="rId1" Type="http://schemas.openxmlformats.org/officeDocument/2006/relationships/slideLayout" Target="../slideLayouts/slideLayout31.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74.png"/><Relationship Id="rId5" Type="http://schemas.openxmlformats.org/officeDocument/2006/relationships/image" Target="../media/image55.png"/><Relationship Id="rId15" Type="http://schemas.openxmlformats.org/officeDocument/2006/relationships/image" Target="../media/image65.png"/><Relationship Id="rId23" Type="http://schemas.openxmlformats.org/officeDocument/2006/relationships/image" Target="../media/image73.png"/><Relationship Id="rId28" Type="http://schemas.openxmlformats.org/officeDocument/2006/relationships/image" Target="../media/image78.png"/><Relationship Id="rId10" Type="http://schemas.openxmlformats.org/officeDocument/2006/relationships/image" Target="../media/image60.png"/><Relationship Id="rId19" Type="http://schemas.openxmlformats.org/officeDocument/2006/relationships/image" Target="../media/image69.png"/><Relationship Id="rId31" Type="http://schemas.openxmlformats.org/officeDocument/2006/relationships/image" Target="../media/image81.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 Id="rId27" Type="http://schemas.openxmlformats.org/officeDocument/2006/relationships/image" Target="../media/image77.png"/><Relationship Id="rId30"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8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CF8BC3-91AE-4E98-BC01-F9FE425DC07C}"/>
              </a:ext>
            </a:extLst>
          </p:cNvPr>
          <p:cNvSpPr/>
          <p:nvPr/>
        </p:nvSpPr>
        <p:spPr>
          <a:xfrm>
            <a:off x="1699361" y="1587860"/>
            <a:ext cx="8793272" cy="294361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3" name="Title 2">
            <a:extLst>
              <a:ext uri="{FF2B5EF4-FFF2-40B4-BE49-F238E27FC236}">
                <a16:creationId xmlns:a16="http://schemas.microsoft.com/office/drawing/2014/main" id="{4BBD5251-1D0C-456C-9A9B-5FC9F3CE0E11}"/>
              </a:ext>
            </a:extLst>
          </p:cNvPr>
          <p:cNvSpPr>
            <a:spLocks noGrp="1"/>
          </p:cNvSpPr>
          <p:nvPr>
            <p:ph type="ctrTitle"/>
          </p:nvPr>
        </p:nvSpPr>
        <p:spPr>
          <a:xfrm>
            <a:off x="1675661" y="1499396"/>
            <a:ext cx="9144000" cy="2387600"/>
          </a:xfrm>
        </p:spPr>
        <p:txBody>
          <a:bodyPr/>
          <a:lstStyle/>
          <a:p>
            <a:r>
              <a:rPr lang="en-GB" dirty="0"/>
              <a:t>An introduction to apprenticeships</a:t>
            </a:r>
          </a:p>
        </p:txBody>
      </p:sp>
      <p:sp>
        <p:nvSpPr>
          <p:cNvPr id="4" name="Subtitle 3">
            <a:extLst>
              <a:ext uri="{FF2B5EF4-FFF2-40B4-BE49-F238E27FC236}">
                <a16:creationId xmlns:a16="http://schemas.microsoft.com/office/drawing/2014/main" id="{5C35CBB9-298D-41C8-90B7-1C6CC48A2252}"/>
              </a:ext>
            </a:extLst>
          </p:cNvPr>
          <p:cNvSpPr>
            <a:spLocks noGrp="1"/>
          </p:cNvSpPr>
          <p:nvPr>
            <p:ph type="subTitle" idx="1"/>
          </p:nvPr>
        </p:nvSpPr>
        <p:spPr>
          <a:xfrm>
            <a:off x="1523997" y="3974353"/>
            <a:ext cx="9144000" cy="1655762"/>
          </a:xfrm>
        </p:spPr>
        <p:txBody>
          <a:bodyPr/>
          <a:lstStyle/>
          <a:p>
            <a:r>
              <a:rPr lang="en-GB" dirty="0"/>
              <a:t>For Parents and Carers</a:t>
            </a:r>
          </a:p>
        </p:txBody>
      </p:sp>
    </p:spTree>
    <p:extLst>
      <p:ext uri="{BB962C8B-B14F-4D97-AF65-F5344CB8AC3E}">
        <p14:creationId xmlns:p14="http://schemas.microsoft.com/office/powerpoint/2010/main" val="3932076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85C53F-565C-4144-A4E0-0959F61EE76A}"/>
              </a:ext>
            </a:extLst>
          </p:cNvPr>
          <p:cNvSpPr>
            <a:spLocks noGrp="1"/>
          </p:cNvSpPr>
          <p:nvPr>
            <p:ph type="title"/>
          </p:nvPr>
        </p:nvSpPr>
        <p:spPr/>
        <p:txBody>
          <a:bodyPr/>
          <a:lstStyle/>
          <a:p>
            <a:r>
              <a:rPr lang="en-GB" dirty="0"/>
              <a:t>Apprenticeship jobs in the local area</a:t>
            </a:r>
          </a:p>
        </p:txBody>
      </p:sp>
      <p:graphicFrame>
        <p:nvGraphicFramePr>
          <p:cNvPr id="4" name="Content Placeholder 3">
            <a:extLst>
              <a:ext uri="{FF2B5EF4-FFF2-40B4-BE49-F238E27FC236}">
                <a16:creationId xmlns:a16="http://schemas.microsoft.com/office/drawing/2014/main" id="{9D132350-093F-4AB6-B49E-A6A6E438FEF6}"/>
              </a:ext>
            </a:extLst>
          </p:cNvPr>
          <p:cNvGraphicFramePr>
            <a:graphicFrameLocks/>
          </p:cNvGraphicFramePr>
          <p:nvPr>
            <p:extLst>
              <p:ext uri="{D42A27DB-BD31-4B8C-83A1-F6EECF244321}">
                <p14:modId xmlns:p14="http://schemas.microsoft.com/office/powerpoint/2010/main" val="3904086140"/>
              </p:ext>
            </p:extLst>
          </p:nvPr>
        </p:nvGraphicFramePr>
        <p:xfrm>
          <a:off x="1775520" y="1423086"/>
          <a:ext cx="8640960" cy="3942509"/>
        </p:xfrm>
        <a:graphic>
          <a:graphicData uri="http://schemas.openxmlformats.org/drawingml/2006/table">
            <a:tbl>
              <a:tblPr/>
              <a:tblGrid>
                <a:gridCol w="3045273">
                  <a:extLst>
                    <a:ext uri="{9D8B030D-6E8A-4147-A177-3AD203B41FA5}">
                      <a16:colId xmlns:a16="http://schemas.microsoft.com/office/drawing/2014/main" val="1551864225"/>
                    </a:ext>
                  </a:extLst>
                </a:gridCol>
                <a:gridCol w="987175">
                  <a:extLst>
                    <a:ext uri="{9D8B030D-6E8A-4147-A177-3AD203B41FA5}">
                      <a16:colId xmlns:a16="http://schemas.microsoft.com/office/drawing/2014/main" val="1916399321"/>
                    </a:ext>
                  </a:extLst>
                </a:gridCol>
                <a:gridCol w="1440160">
                  <a:extLst>
                    <a:ext uri="{9D8B030D-6E8A-4147-A177-3AD203B41FA5}">
                      <a16:colId xmlns:a16="http://schemas.microsoft.com/office/drawing/2014/main" val="2145978974"/>
                    </a:ext>
                  </a:extLst>
                </a:gridCol>
                <a:gridCol w="1656184">
                  <a:extLst>
                    <a:ext uri="{9D8B030D-6E8A-4147-A177-3AD203B41FA5}">
                      <a16:colId xmlns:a16="http://schemas.microsoft.com/office/drawing/2014/main" val="1835816765"/>
                    </a:ext>
                  </a:extLst>
                </a:gridCol>
                <a:gridCol w="1512168">
                  <a:extLst>
                    <a:ext uri="{9D8B030D-6E8A-4147-A177-3AD203B41FA5}">
                      <a16:colId xmlns:a16="http://schemas.microsoft.com/office/drawing/2014/main" val="1066888280"/>
                    </a:ext>
                  </a:extLst>
                </a:gridCol>
              </a:tblGrid>
              <a:tr h="73551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Job opportunity</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Level</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Closing date</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Weekly salary</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2"/>
                          </a:solidFill>
                          <a:effectLst/>
                          <a:latin typeface="+mj-lt"/>
                          <a:ea typeface="MS PGothic" panose="020B0600070205080204" pitchFamily="34" charset="-128"/>
                        </a:rPr>
                        <a:t>Annual salary</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467267392"/>
                  </a:ext>
                </a:extLst>
              </a:tr>
              <a:tr h="56980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Customer Services, </a:t>
                      </a:r>
                      <a:r>
                        <a:rPr kumimoji="0" lang="en-GB" altLang="en-US" sz="1800" b="1" i="0" u="none" strike="noStrike" cap="none" normalizeH="0" baseline="0" dirty="0">
                          <a:ln>
                            <a:noFill/>
                          </a:ln>
                          <a:solidFill>
                            <a:schemeClr val="tx2"/>
                          </a:solidFill>
                          <a:effectLst/>
                          <a:latin typeface="+mn-lt"/>
                          <a:ea typeface="MS PGothic" panose="020B0600070205080204" pitchFamily="34" charset="-128"/>
                        </a:rPr>
                        <a:t>HSBC Bank</a:t>
                      </a:r>
                      <a:endParaRPr kumimoji="0" lang="en-GB" altLang="en-US" sz="1800" b="0" i="0" u="none" strike="noStrike" cap="none" normalizeH="0" baseline="0" dirty="0">
                        <a:ln>
                          <a:noFill/>
                        </a:ln>
                        <a:solidFill>
                          <a:schemeClr val="tx2"/>
                        </a:solidFill>
                        <a:effectLst/>
                        <a:latin typeface="+mn-lt"/>
                        <a:ea typeface="MS PGothic" panose="020B0600070205080204" pitchFamily="34" charset="-128"/>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3</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17</a:t>
                      </a:r>
                      <a:r>
                        <a:rPr kumimoji="0" lang="en-GB" altLang="en-US" sz="1800" b="0" i="0" u="none" strike="noStrike" cap="none" normalizeH="0" baseline="30000" dirty="0">
                          <a:ln>
                            <a:noFill/>
                          </a:ln>
                          <a:solidFill>
                            <a:schemeClr val="tx2"/>
                          </a:solidFill>
                          <a:effectLst/>
                          <a:latin typeface="+mn-lt"/>
                          <a:ea typeface="MS PGothic" panose="020B0600070205080204" pitchFamily="34" charset="-128"/>
                        </a:rPr>
                        <a:t>th</a:t>
                      </a: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 April</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£385</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£20,020</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2232583513"/>
                  </a:ext>
                </a:extLst>
              </a:tr>
              <a:tr h="57899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IT Engineer, </a:t>
                      </a:r>
                      <a:r>
                        <a:rPr kumimoji="0" lang="en-GB" altLang="en-US" sz="1800" b="1" i="0" u="none" strike="noStrike" cap="none" normalizeH="0" baseline="0" dirty="0">
                          <a:ln>
                            <a:noFill/>
                          </a:ln>
                          <a:solidFill>
                            <a:schemeClr val="tx2"/>
                          </a:solidFill>
                          <a:effectLst/>
                          <a:latin typeface="+mn-lt"/>
                          <a:ea typeface="MS PGothic" panose="020B0600070205080204" pitchFamily="34" charset="-128"/>
                        </a:rPr>
                        <a:t>Amazon</a:t>
                      </a:r>
                      <a:endParaRPr kumimoji="0" lang="en-GB" altLang="en-US" sz="1800" b="0" i="0" u="none" strike="noStrike" cap="none" normalizeH="0" baseline="0" dirty="0">
                        <a:ln>
                          <a:noFill/>
                        </a:ln>
                        <a:solidFill>
                          <a:schemeClr val="tx2"/>
                        </a:solidFill>
                        <a:effectLst/>
                        <a:latin typeface="+mn-lt"/>
                        <a:ea typeface="MS PGothic" panose="020B0600070205080204" pitchFamily="34" charset="-128"/>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4</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31</a:t>
                      </a:r>
                      <a:r>
                        <a:rPr kumimoji="0" lang="en-GB" altLang="en-US" sz="1800" b="0" i="0" u="none" strike="noStrike" cap="none" normalizeH="0" baseline="30000" dirty="0">
                          <a:ln>
                            <a:noFill/>
                          </a:ln>
                          <a:solidFill>
                            <a:schemeClr val="tx2"/>
                          </a:solidFill>
                          <a:effectLst/>
                          <a:latin typeface="+mn-lt"/>
                          <a:ea typeface="MS PGothic" panose="020B0600070205080204" pitchFamily="34" charset="-128"/>
                        </a:rPr>
                        <a:t>st</a:t>
                      </a: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 March</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£578</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£30,056</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244976770"/>
                  </a:ext>
                </a:extLst>
              </a:tr>
              <a:tr h="578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Project Manager, </a:t>
                      </a:r>
                      <a:r>
                        <a:rPr kumimoji="0" lang="en-GB" altLang="en-US" sz="1800" b="1" i="0" u="none" strike="noStrike" cap="none" normalizeH="0" baseline="0" dirty="0">
                          <a:ln>
                            <a:noFill/>
                          </a:ln>
                          <a:solidFill>
                            <a:schemeClr val="tx2"/>
                          </a:solidFill>
                          <a:effectLst/>
                          <a:latin typeface="+mn-lt"/>
                          <a:ea typeface="MS PGothic" panose="020B0600070205080204" pitchFamily="34" charset="-128"/>
                        </a:rPr>
                        <a:t>Virgin Media</a:t>
                      </a:r>
                      <a:endParaRPr kumimoji="0" lang="en-GB" altLang="en-US" sz="1800" b="0" i="0" u="none" strike="noStrike" cap="none" normalizeH="0" baseline="0" dirty="0">
                        <a:ln>
                          <a:noFill/>
                        </a:ln>
                        <a:solidFill>
                          <a:schemeClr val="tx2"/>
                        </a:solidFill>
                        <a:effectLst/>
                        <a:latin typeface="+mn-lt"/>
                        <a:ea typeface="MS PGothic" panose="020B0600070205080204" pitchFamily="34" charset="-128"/>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4</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11</a:t>
                      </a:r>
                      <a:r>
                        <a:rPr kumimoji="0" lang="en-GB" altLang="en-US" sz="1800" b="0" i="0" u="none" strike="noStrike" cap="none" normalizeH="0" baseline="30000" dirty="0">
                          <a:ln>
                            <a:noFill/>
                          </a:ln>
                          <a:solidFill>
                            <a:schemeClr val="tx2"/>
                          </a:solidFill>
                          <a:effectLst/>
                          <a:latin typeface="+mn-lt"/>
                          <a:ea typeface="MS PGothic" panose="020B0600070205080204" pitchFamily="34" charset="-128"/>
                        </a:rPr>
                        <a:t>th</a:t>
                      </a: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 April</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£384.62</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£20k</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3885544886"/>
                  </a:ext>
                </a:extLst>
              </a:tr>
              <a:tr h="52688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Engineering, </a:t>
                      </a:r>
                      <a:r>
                        <a:rPr kumimoji="0" lang="en-GB" altLang="en-US" sz="1800" b="1" i="0" u="none" strike="noStrike" cap="none" normalizeH="0" baseline="0" dirty="0">
                          <a:ln>
                            <a:noFill/>
                          </a:ln>
                          <a:solidFill>
                            <a:schemeClr val="tx2"/>
                          </a:solidFill>
                          <a:effectLst/>
                          <a:latin typeface="+mn-lt"/>
                          <a:ea typeface="MS PGothic" panose="020B0600070205080204" pitchFamily="34" charset="-128"/>
                        </a:rPr>
                        <a:t>Ford Motor Company</a:t>
                      </a:r>
                      <a:endParaRPr kumimoji="0" lang="en-GB" altLang="en-US" sz="1800" b="0" i="0" u="none" strike="noStrike" cap="none" normalizeH="0" baseline="0" dirty="0">
                        <a:ln>
                          <a:noFill/>
                        </a:ln>
                        <a:solidFill>
                          <a:schemeClr val="tx2"/>
                        </a:solidFill>
                        <a:effectLst/>
                        <a:latin typeface="+mn-lt"/>
                        <a:ea typeface="MS PGothic" panose="020B0600070205080204" pitchFamily="34" charset="-128"/>
                      </a:endParaRP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6</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30</a:t>
                      </a:r>
                      <a:r>
                        <a:rPr kumimoji="0" lang="en-GB" altLang="en-US" sz="1800" b="0" i="0" u="none" strike="noStrike" cap="none" normalizeH="0" baseline="30000" dirty="0">
                          <a:ln>
                            <a:noFill/>
                          </a:ln>
                          <a:solidFill>
                            <a:schemeClr val="tx2"/>
                          </a:solidFill>
                          <a:effectLst/>
                          <a:latin typeface="+mn-lt"/>
                          <a:ea typeface="MS PGothic" panose="020B0600070205080204" pitchFamily="34" charset="-128"/>
                        </a:rPr>
                        <a:t>th</a:t>
                      </a: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 June</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£413.06</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£21,479</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2821744491"/>
                  </a:ext>
                </a:extLst>
              </a:tr>
              <a:tr h="526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Accounts (ACA), MHA Macintyre Hudson</a:t>
                      </a:r>
                    </a:p>
                  </a:txBody>
                  <a:tcPr marL="99790" marR="99790" marT="49839" marB="49839"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7</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31</a:t>
                      </a:r>
                      <a:r>
                        <a:rPr kumimoji="0" lang="en-GB" altLang="en-US" sz="1800" b="0" i="0" u="none" strike="noStrike" cap="none" normalizeH="0" baseline="30000" dirty="0">
                          <a:ln>
                            <a:noFill/>
                          </a:ln>
                          <a:solidFill>
                            <a:schemeClr val="tx2"/>
                          </a:solidFill>
                          <a:effectLst/>
                          <a:latin typeface="+mn-lt"/>
                          <a:ea typeface="MS PGothic" panose="020B0600070205080204" pitchFamily="34" charset="-128"/>
                        </a:rPr>
                        <a:t>st</a:t>
                      </a: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 March</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Competitive </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2"/>
                          </a:solidFill>
                          <a:effectLst/>
                          <a:latin typeface="+mn-lt"/>
                          <a:ea typeface="MS PGothic" panose="020B0600070205080204" pitchFamily="34" charset="-128"/>
                        </a:rPr>
                        <a:t>Competitive</a:t>
                      </a:r>
                    </a:p>
                  </a:txBody>
                  <a:tcPr marL="99790" marR="99790" marT="49839" marB="49839"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2291725874"/>
                  </a:ext>
                </a:extLst>
              </a:tr>
            </a:tbl>
          </a:graphicData>
        </a:graphic>
      </p:graphicFrame>
    </p:spTree>
    <p:extLst>
      <p:ext uri="{BB962C8B-B14F-4D97-AF65-F5344CB8AC3E}">
        <p14:creationId xmlns:p14="http://schemas.microsoft.com/office/powerpoint/2010/main" val="4686358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887D02-0B65-4AD6-94BC-939F44A85D16}"/>
              </a:ext>
            </a:extLst>
          </p:cNvPr>
          <p:cNvSpPr>
            <a:spLocks noGrp="1"/>
          </p:cNvSpPr>
          <p:nvPr>
            <p:ph type="title"/>
          </p:nvPr>
        </p:nvSpPr>
        <p:spPr>
          <a:xfrm>
            <a:off x="838200" y="300957"/>
            <a:ext cx="10515600" cy="687611"/>
          </a:xfrm>
        </p:spPr>
        <p:txBody>
          <a:bodyPr/>
          <a:lstStyle/>
          <a:p>
            <a:r>
              <a:rPr lang="en-GB" dirty="0"/>
              <a:t>How do you find an apprenticeship?</a:t>
            </a:r>
          </a:p>
        </p:txBody>
      </p:sp>
      <p:pic>
        <p:nvPicPr>
          <p:cNvPr id="37" name="Picture 36" descr="A picture containing rectangle&#10;&#10;Description automatically generated">
            <a:extLst>
              <a:ext uri="{FF2B5EF4-FFF2-40B4-BE49-F238E27FC236}">
                <a16:creationId xmlns:a16="http://schemas.microsoft.com/office/drawing/2014/main" id="{22F0EA7B-D7E9-473D-AD16-D245C4625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865" y="1462891"/>
            <a:ext cx="9056270" cy="5094152"/>
          </a:xfrm>
          <a:prstGeom prst="rect">
            <a:avLst/>
          </a:prstGeom>
        </p:spPr>
      </p:pic>
    </p:spTree>
    <p:extLst>
      <p:ext uri="{BB962C8B-B14F-4D97-AF65-F5344CB8AC3E}">
        <p14:creationId xmlns:p14="http://schemas.microsoft.com/office/powerpoint/2010/main" val="3393645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900" decel="100000" fill="hold"/>
                                        <p:tgtEl>
                                          <p:spTgt spid="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1524000" y="1349514"/>
            <a:ext cx="9144000" cy="707886"/>
          </a:xfrm>
          <a:prstGeom prst="rect">
            <a:avLst/>
          </a:prstGeom>
          <a:noFill/>
        </p:spPr>
        <p:txBody>
          <a:bodyPr wrap="square" rtlCol="0">
            <a:spAutoFit/>
          </a:bodyPr>
          <a:lstStyle/>
          <a:p>
            <a:pPr algn="ctr">
              <a:defRPr/>
            </a:pPr>
            <a:r>
              <a:rPr lang="en-US" sz="4000" spc="-150" dirty="0">
                <a:solidFill>
                  <a:srgbClr val="FFFFFF"/>
                </a:solidFill>
                <a:latin typeface="Montserrat" panose="02000505000000020004" pitchFamily="2" charset="0"/>
              </a:rPr>
              <a:t>WHERE ELSE TO LOOK?</a:t>
            </a:r>
          </a:p>
        </p:txBody>
      </p:sp>
      <p:sp>
        <p:nvSpPr>
          <p:cNvPr id="6" name="Title 5">
            <a:extLst>
              <a:ext uri="{FF2B5EF4-FFF2-40B4-BE49-F238E27FC236}">
                <a16:creationId xmlns:a16="http://schemas.microsoft.com/office/drawing/2014/main" id="{33FF6142-3BC9-4CA5-881F-795D1B3BA808}"/>
              </a:ext>
            </a:extLst>
          </p:cNvPr>
          <p:cNvSpPr>
            <a:spLocks noGrp="1"/>
          </p:cNvSpPr>
          <p:nvPr>
            <p:ph type="title"/>
          </p:nvPr>
        </p:nvSpPr>
        <p:spPr/>
        <p:txBody>
          <a:bodyPr/>
          <a:lstStyle/>
          <a:p>
            <a:r>
              <a:rPr lang="en-GB" dirty="0"/>
              <a:t>Other places to look</a:t>
            </a:r>
          </a:p>
        </p:txBody>
      </p:sp>
      <p:pic>
        <p:nvPicPr>
          <p:cNvPr id="11" name="Picture 10" descr="Graphical user interface, application&#10;&#10;Description automatically generated">
            <a:extLst>
              <a:ext uri="{FF2B5EF4-FFF2-40B4-BE49-F238E27FC236}">
                <a16:creationId xmlns:a16="http://schemas.microsoft.com/office/drawing/2014/main" id="{55A2BED5-9154-4F97-BC2D-5D6C69A07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6" y="1052736"/>
            <a:ext cx="9184722" cy="5166406"/>
          </a:xfrm>
          <a:prstGeom prst="rect">
            <a:avLst/>
          </a:prstGeom>
        </p:spPr>
      </p:pic>
    </p:spTree>
    <p:extLst>
      <p:ext uri="{BB962C8B-B14F-4D97-AF65-F5344CB8AC3E}">
        <p14:creationId xmlns:p14="http://schemas.microsoft.com/office/powerpoint/2010/main" val="3758018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00C946E-6B3E-49D8-87EF-0F428351D27D}"/>
              </a:ext>
            </a:extLst>
          </p:cNvPr>
          <p:cNvSpPr>
            <a:spLocks noGrp="1"/>
          </p:cNvSpPr>
          <p:nvPr>
            <p:ph type="title"/>
          </p:nvPr>
        </p:nvSpPr>
        <p:spPr/>
        <p:txBody>
          <a:bodyPr>
            <a:normAutofit/>
          </a:bodyPr>
          <a:lstStyle/>
          <a:p>
            <a:r>
              <a:rPr lang="en-GB" sz="3600" dirty="0"/>
              <a:t>How can I tell if it’s a good apprenticeship?</a:t>
            </a:r>
          </a:p>
        </p:txBody>
      </p:sp>
      <p:pic>
        <p:nvPicPr>
          <p:cNvPr id="9" name="Picture 8" descr="Application&#10;&#10;Description automatically generated with medium confidence">
            <a:extLst>
              <a:ext uri="{FF2B5EF4-FFF2-40B4-BE49-F238E27FC236}">
                <a16:creationId xmlns:a16="http://schemas.microsoft.com/office/drawing/2014/main" id="{F914A50F-84B5-4C42-BD18-1A19D7842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480" y="714828"/>
            <a:ext cx="9866312" cy="5549801"/>
          </a:xfrm>
          <a:prstGeom prst="rect">
            <a:avLst/>
          </a:prstGeom>
        </p:spPr>
      </p:pic>
    </p:spTree>
    <p:extLst>
      <p:ext uri="{BB962C8B-B14F-4D97-AF65-F5344CB8AC3E}">
        <p14:creationId xmlns:p14="http://schemas.microsoft.com/office/powerpoint/2010/main" val="25324837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CDB71-72AA-4B09-8E0C-C34B371E546E}"/>
              </a:ext>
            </a:extLst>
          </p:cNvPr>
          <p:cNvSpPr>
            <a:spLocks noGrp="1"/>
          </p:cNvSpPr>
          <p:nvPr>
            <p:ph type="title"/>
          </p:nvPr>
        </p:nvSpPr>
        <p:spPr/>
        <p:txBody>
          <a:bodyPr/>
          <a:lstStyle/>
          <a:p>
            <a:r>
              <a:rPr lang="en-GB" dirty="0"/>
              <a:t>Hear from apprentices</a:t>
            </a:r>
          </a:p>
        </p:txBody>
      </p:sp>
      <p:pic>
        <p:nvPicPr>
          <p:cNvPr id="5" name="Picture 4">
            <a:extLst>
              <a:ext uri="{FF2B5EF4-FFF2-40B4-BE49-F238E27FC236}">
                <a16:creationId xmlns:a16="http://schemas.microsoft.com/office/drawing/2014/main" id="{FBFA8696-86E4-40E1-A4E8-1908EF62C0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94" y="432079"/>
            <a:ext cx="12192000" cy="6858000"/>
          </a:xfrm>
          <a:prstGeom prst="rect">
            <a:avLst/>
          </a:prstGeom>
        </p:spPr>
      </p:pic>
      <p:pic>
        <p:nvPicPr>
          <p:cNvPr id="3" name="Online Media 2" title="Apprenticeships in Action with Pfizer">
            <a:hlinkClick r:id="" action="ppaction://media"/>
            <a:extLst>
              <a:ext uri="{FF2B5EF4-FFF2-40B4-BE49-F238E27FC236}">
                <a16:creationId xmlns:a16="http://schemas.microsoft.com/office/drawing/2014/main" id="{385E6E09-1D4B-4DE9-B1BB-9E308C4CB9C8}"/>
              </a:ext>
            </a:extLst>
          </p:cNvPr>
          <p:cNvPicPr>
            <a:picLocks noRot="1" noChangeAspect="1"/>
          </p:cNvPicPr>
          <p:nvPr>
            <a:videoFile r:link="rId1"/>
          </p:nvPr>
        </p:nvPicPr>
        <p:blipFill>
          <a:blip r:embed="rId5"/>
          <a:stretch>
            <a:fillRect/>
          </a:stretch>
        </p:blipFill>
        <p:spPr>
          <a:xfrm>
            <a:off x="3143672" y="1484784"/>
            <a:ext cx="6372389" cy="4176464"/>
          </a:xfrm>
          <a:prstGeom prst="rect">
            <a:avLst/>
          </a:prstGeom>
        </p:spPr>
      </p:pic>
    </p:spTree>
    <p:extLst>
      <p:ext uri="{BB962C8B-B14F-4D97-AF65-F5344CB8AC3E}">
        <p14:creationId xmlns:p14="http://schemas.microsoft.com/office/powerpoint/2010/main" val="371078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hlinkClick r:id="rId3"/>
            <a:extLst>
              <a:ext uri="{FF2B5EF4-FFF2-40B4-BE49-F238E27FC236}">
                <a16:creationId xmlns:a16="http://schemas.microsoft.com/office/drawing/2014/main" id="{A1155D9B-48A9-4DD1-BEB2-34A2E7117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9536" y="1049147"/>
            <a:ext cx="2826285" cy="4011017"/>
          </a:xfrm>
          <a:prstGeom prst="rect">
            <a:avLst/>
          </a:prstGeom>
          <a:ln>
            <a:solidFill>
              <a:schemeClr val="bg1">
                <a:lumMod val="85000"/>
              </a:schemeClr>
            </a:solidFill>
          </a:ln>
          <a:effectLst>
            <a:outerShdw blurRad="50800" dist="38100" algn="l" rotWithShape="0">
              <a:prstClr val="black">
                <a:alpha val="40000"/>
              </a:prstClr>
            </a:outerShdw>
          </a:effectLst>
        </p:spPr>
      </p:pic>
      <p:sp>
        <p:nvSpPr>
          <p:cNvPr id="6" name="Title 5">
            <a:extLst>
              <a:ext uri="{FF2B5EF4-FFF2-40B4-BE49-F238E27FC236}">
                <a16:creationId xmlns:a16="http://schemas.microsoft.com/office/drawing/2014/main" id="{B363FC95-C23B-4F56-81C8-D712A8B785DB}"/>
              </a:ext>
            </a:extLst>
          </p:cNvPr>
          <p:cNvSpPr>
            <a:spLocks noGrp="1"/>
          </p:cNvSpPr>
          <p:nvPr>
            <p:ph type="title"/>
          </p:nvPr>
        </p:nvSpPr>
        <p:spPr/>
        <p:txBody>
          <a:bodyPr/>
          <a:lstStyle/>
          <a:p>
            <a:r>
              <a:rPr lang="en-GB" dirty="0"/>
              <a:t>Resources for parents</a:t>
            </a:r>
          </a:p>
        </p:txBody>
      </p:sp>
      <p:sp>
        <p:nvSpPr>
          <p:cNvPr id="2" name="TextBox 1">
            <a:extLst>
              <a:ext uri="{FF2B5EF4-FFF2-40B4-BE49-F238E27FC236}">
                <a16:creationId xmlns:a16="http://schemas.microsoft.com/office/drawing/2014/main" id="{4E54F502-047F-4091-8A41-AFD9925C4497}"/>
              </a:ext>
            </a:extLst>
          </p:cNvPr>
          <p:cNvSpPr txBox="1"/>
          <p:nvPr/>
        </p:nvSpPr>
        <p:spPr>
          <a:xfrm>
            <a:off x="2639616" y="5435736"/>
            <a:ext cx="6009093" cy="584775"/>
          </a:xfrm>
          <a:prstGeom prst="rect">
            <a:avLst/>
          </a:prstGeom>
          <a:solidFill>
            <a:schemeClr val="accent5"/>
          </a:solidFill>
        </p:spPr>
        <p:txBody>
          <a:bodyPr wrap="square" rtlCol="0">
            <a:spAutoFit/>
          </a:bodyPr>
          <a:lstStyle/>
          <a:p>
            <a:pPr algn="ctr"/>
            <a:r>
              <a:rPr lang="en-GB" sz="3200" b="1" dirty="0">
                <a:solidFill>
                  <a:schemeClr val="bg2"/>
                </a:solidFill>
              </a:rPr>
              <a:t>Apprenticeships.gov.uk</a:t>
            </a:r>
          </a:p>
        </p:txBody>
      </p:sp>
      <p:pic>
        <p:nvPicPr>
          <p:cNvPr id="10" name="Picture 9" descr="A screenshot of a video game&#10;&#10;Description automatically generated with medium confidence">
            <a:extLst>
              <a:ext uri="{FF2B5EF4-FFF2-40B4-BE49-F238E27FC236}">
                <a16:creationId xmlns:a16="http://schemas.microsoft.com/office/drawing/2014/main" id="{1E3A3E3F-4230-47B4-A1A8-E37EE7BA35F6}"/>
              </a:ext>
            </a:extLst>
          </p:cNvPr>
          <p:cNvPicPr>
            <a:picLocks noChangeAspect="1"/>
          </p:cNvPicPr>
          <p:nvPr/>
        </p:nvPicPr>
        <p:blipFill rotWithShape="1">
          <a:blip r:embed="rId5">
            <a:extLst>
              <a:ext uri="{28A0092B-C50C-407E-A947-70E740481C1C}">
                <a14:useLocalDpi xmlns:a14="http://schemas.microsoft.com/office/drawing/2010/main" val="0"/>
              </a:ext>
            </a:extLst>
          </a:blip>
          <a:srcRect t="32442" r="50576"/>
          <a:stretch/>
        </p:blipFill>
        <p:spPr>
          <a:xfrm>
            <a:off x="4745821" y="1068350"/>
            <a:ext cx="5760640" cy="4429294"/>
          </a:xfrm>
          <a:prstGeom prst="rect">
            <a:avLst/>
          </a:prstGeom>
        </p:spPr>
      </p:pic>
    </p:spTree>
    <p:extLst>
      <p:ext uri="{BB962C8B-B14F-4D97-AF65-F5344CB8AC3E}">
        <p14:creationId xmlns:p14="http://schemas.microsoft.com/office/powerpoint/2010/main" val="1612094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E71D74-BCF8-4EA3-926C-0C567EA60C7B}"/>
              </a:ext>
            </a:extLst>
          </p:cNvPr>
          <p:cNvSpPr/>
          <p:nvPr/>
        </p:nvSpPr>
        <p:spPr>
          <a:xfrm>
            <a:off x="4799856" y="3789040"/>
            <a:ext cx="424847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0">
            <a:extLst>
              <a:ext uri="{FF2B5EF4-FFF2-40B4-BE49-F238E27FC236}">
                <a16:creationId xmlns:a16="http://schemas.microsoft.com/office/drawing/2014/main" id="{1C7A0AB7-745E-445D-A106-FA9690F1B2E0}"/>
              </a:ext>
            </a:extLst>
          </p:cNvPr>
          <p:cNvSpPr>
            <a:spLocks noGrp="1"/>
          </p:cNvSpPr>
          <p:nvPr>
            <p:ph type="title"/>
          </p:nvPr>
        </p:nvSpPr>
        <p:spPr/>
        <p:txBody>
          <a:bodyPr/>
          <a:lstStyle/>
          <a:p>
            <a:r>
              <a:rPr lang="en-GB" dirty="0"/>
              <a:t>More information</a:t>
            </a:r>
          </a:p>
        </p:txBody>
      </p:sp>
      <p:pic>
        <p:nvPicPr>
          <p:cNvPr id="9" name="Picture 8" descr="A screenshot of a video game&#10;&#10;Description automatically generated with medium confidence">
            <a:extLst>
              <a:ext uri="{FF2B5EF4-FFF2-40B4-BE49-F238E27FC236}">
                <a16:creationId xmlns:a16="http://schemas.microsoft.com/office/drawing/2014/main" id="{66CFA4C7-4923-4B74-A705-55A628D68CB0}"/>
              </a:ext>
            </a:extLst>
          </p:cNvPr>
          <p:cNvPicPr>
            <a:picLocks noChangeAspect="1"/>
          </p:cNvPicPr>
          <p:nvPr/>
        </p:nvPicPr>
        <p:blipFill rotWithShape="1">
          <a:blip r:embed="rId3">
            <a:extLst>
              <a:ext uri="{28A0092B-C50C-407E-A947-70E740481C1C}">
                <a14:useLocalDpi xmlns:a14="http://schemas.microsoft.com/office/drawing/2010/main" val="0"/>
              </a:ext>
            </a:extLst>
          </a:blip>
          <a:srcRect l="49221" b="32558"/>
          <a:stretch/>
        </p:blipFill>
        <p:spPr>
          <a:xfrm>
            <a:off x="911424" y="730224"/>
            <a:ext cx="5257800" cy="3927971"/>
          </a:xfrm>
          <a:prstGeom prst="rect">
            <a:avLst/>
          </a:prstGeom>
        </p:spPr>
      </p:pic>
      <p:pic>
        <p:nvPicPr>
          <p:cNvPr id="5" name="Picture 4" descr="A screenshot of a video game&#10;&#10;Description automatically generated with medium confidence">
            <a:extLst>
              <a:ext uri="{FF2B5EF4-FFF2-40B4-BE49-F238E27FC236}">
                <a16:creationId xmlns:a16="http://schemas.microsoft.com/office/drawing/2014/main" id="{E29B3C24-7511-437B-89E8-92AF59797229}"/>
              </a:ext>
            </a:extLst>
          </p:cNvPr>
          <p:cNvPicPr>
            <a:picLocks noChangeAspect="1"/>
          </p:cNvPicPr>
          <p:nvPr/>
        </p:nvPicPr>
        <p:blipFill rotWithShape="1">
          <a:blip r:embed="rId3">
            <a:extLst>
              <a:ext uri="{28A0092B-C50C-407E-A947-70E740481C1C}">
                <a14:useLocalDpi xmlns:a14="http://schemas.microsoft.com/office/drawing/2010/main" val="0"/>
              </a:ext>
            </a:extLst>
          </a:blip>
          <a:srcRect l="49221" t="67999"/>
          <a:stretch/>
        </p:blipFill>
        <p:spPr>
          <a:xfrm>
            <a:off x="4223792" y="2204864"/>
            <a:ext cx="8316636" cy="2948132"/>
          </a:xfrm>
          <a:prstGeom prst="rect">
            <a:avLst/>
          </a:prstGeom>
        </p:spPr>
      </p:pic>
    </p:spTree>
    <p:extLst>
      <p:ext uri="{BB962C8B-B14F-4D97-AF65-F5344CB8AC3E}">
        <p14:creationId xmlns:p14="http://schemas.microsoft.com/office/powerpoint/2010/main" val="3519247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FD68D281-7D19-4758-B4EA-97FFB42C6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353" y="1346353"/>
            <a:ext cx="4165295" cy="4165295"/>
          </a:xfrm>
          <a:prstGeom prst="rect">
            <a:avLst/>
          </a:prstGeom>
        </p:spPr>
      </p:pic>
      <p:sp>
        <p:nvSpPr>
          <p:cNvPr id="8" name="Title 7">
            <a:extLst>
              <a:ext uri="{FF2B5EF4-FFF2-40B4-BE49-F238E27FC236}">
                <a16:creationId xmlns:a16="http://schemas.microsoft.com/office/drawing/2014/main" id="{614F7CAA-7569-4A53-8BD2-30BFE3C3790E}"/>
              </a:ext>
            </a:extLst>
          </p:cNvPr>
          <p:cNvSpPr>
            <a:spLocks noGrp="1"/>
          </p:cNvSpPr>
          <p:nvPr>
            <p:ph type="title"/>
          </p:nvPr>
        </p:nvSpPr>
        <p:spPr/>
        <p:txBody>
          <a:bodyPr/>
          <a:lstStyle/>
          <a:p>
            <a:r>
              <a:rPr lang="en-GB" dirty="0"/>
              <a:t>Any questions?</a:t>
            </a:r>
          </a:p>
        </p:txBody>
      </p:sp>
    </p:spTree>
    <p:extLst>
      <p:ext uri="{BB962C8B-B14F-4D97-AF65-F5344CB8AC3E}">
        <p14:creationId xmlns:p14="http://schemas.microsoft.com/office/powerpoint/2010/main" val="23936704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apprenticeships?</a:t>
            </a:r>
          </a:p>
        </p:txBody>
      </p:sp>
      <p:pic>
        <p:nvPicPr>
          <p:cNvPr id="45" name="Picture 44" descr="Diagram&#10;&#10;Description automatically generated">
            <a:extLst>
              <a:ext uri="{FF2B5EF4-FFF2-40B4-BE49-F238E27FC236}">
                <a16:creationId xmlns:a16="http://schemas.microsoft.com/office/drawing/2014/main" id="{9DFD14F9-7D05-423A-A942-71232CC73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504" y="1268760"/>
            <a:ext cx="8441780" cy="4748501"/>
          </a:xfrm>
          <a:prstGeom prst="rect">
            <a:avLst/>
          </a:prstGeom>
        </p:spPr>
      </p:pic>
    </p:spTree>
    <p:extLst>
      <p:ext uri="{BB962C8B-B14F-4D97-AF65-F5344CB8AC3E}">
        <p14:creationId xmlns:p14="http://schemas.microsoft.com/office/powerpoint/2010/main" val="39045182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60B52-F483-4A4E-A144-2E348BD4E3BA}"/>
              </a:ext>
            </a:extLst>
          </p:cNvPr>
          <p:cNvSpPr>
            <a:spLocks noGrp="1"/>
          </p:cNvSpPr>
          <p:nvPr>
            <p:ph type="title"/>
          </p:nvPr>
        </p:nvSpPr>
        <p:spPr/>
        <p:txBody>
          <a:bodyPr/>
          <a:lstStyle/>
          <a:p>
            <a:r>
              <a:rPr lang="en-GB" dirty="0"/>
              <a:t>Apprenticeship levels</a:t>
            </a:r>
          </a:p>
        </p:txBody>
      </p:sp>
      <p:pic>
        <p:nvPicPr>
          <p:cNvPr id="9" name="Picture 8">
            <a:extLst>
              <a:ext uri="{FF2B5EF4-FFF2-40B4-BE49-F238E27FC236}">
                <a16:creationId xmlns:a16="http://schemas.microsoft.com/office/drawing/2014/main" id="{FF8B7EB2-C1BE-4B54-90BA-ABE5F2251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828" y="1079073"/>
            <a:ext cx="9192344" cy="5170694"/>
          </a:xfrm>
          <a:prstGeom prst="rect">
            <a:avLst/>
          </a:prstGeom>
        </p:spPr>
      </p:pic>
    </p:spTree>
    <p:extLst>
      <p:ext uri="{BB962C8B-B14F-4D97-AF65-F5344CB8AC3E}">
        <p14:creationId xmlns:p14="http://schemas.microsoft.com/office/powerpoint/2010/main" val="827395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006CA3-E6D0-4BD3-BEA8-ECE33BA5490A}"/>
              </a:ext>
            </a:extLst>
          </p:cNvPr>
          <p:cNvSpPr>
            <a:spLocks noGrp="1"/>
          </p:cNvSpPr>
          <p:nvPr>
            <p:ph type="title"/>
          </p:nvPr>
        </p:nvSpPr>
        <p:spPr/>
        <p:txBody>
          <a:bodyPr/>
          <a:lstStyle/>
          <a:p>
            <a:r>
              <a:rPr lang="en-GB" dirty="0"/>
              <a:t>Higher and degree apprenticeships</a:t>
            </a:r>
          </a:p>
        </p:txBody>
      </p:sp>
      <p:pic>
        <p:nvPicPr>
          <p:cNvPr id="11" name="Picture 10" descr="Graphical user interface, application&#10;&#10;Description automatically generated">
            <a:extLst>
              <a:ext uri="{FF2B5EF4-FFF2-40B4-BE49-F238E27FC236}">
                <a16:creationId xmlns:a16="http://schemas.microsoft.com/office/drawing/2014/main" id="{570F6809-7190-4B1D-AFE8-D2E3189B5CA8}"/>
              </a:ext>
            </a:extLst>
          </p:cNvPr>
          <p:cNvPicPr>
            <a:picLocks noChangeAspect="1"/>
          </p:cNvPicPr>
          <p:nvPr/>
        </p:nvPicPr>
        <p:blipFill rotWithShape="1">
          <a:blip r:embed="rId3">
            <a:extLst>
              <a:ext uri="{28A0092B-C50C-407E-A947-70E740481C1C}">
                <a14:useLocalDpi xmlns:a14="http://schemas.microsoft.com/office/drawing/2010/main" val="0"/>
              </a:ext>
            </a:extLst>
          </a:blip>
          <a:srcRect l="16236" t="29852" r="11905"/>
          <a:stretch/>
        </p:blipFill>
        <p:spPr>
          <a:xfrm>
            <a:off x="2224034" y="1444836"/>
            <a:ext cx="8241781" cy="4525658"/>
          </a:xfrm>
          <a:prstGeom prst="rect">
            <a:avLst/>
          </a:prstGeom>
        </p:spPr>
      </p:pic>
    </p:spTree>
    <p:extLst>
      <p:ext uri="{BB962C8B-B14F-4D97-AF65-F5344CB8AC3E}">
        <p14:creationId xmlns:p14="http://schemas.microsoft.com/office/powerpoint/2010/main" val="202076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32656"/>
            <a:ext cx="10515600" cy="687611"/>
          </a:xfrm>
        </p:spPr>
        <p:txBody>
          <a:bodyPr/>
          <a:lstStyle/>
          <a:p>
            <a:r>
              <a:rPr lang="en-GB" dirty="0"/>
              <a:t>The truth about apprenticeships</a:t>
            </a:r>
          </a:p>
        </p:txBody>
      </p:sp>
      <p:pic>
        <p:nvPicPr>
          <p:cNvPr id="4" name="Picture 3">
            <a:extLst>
              <a:ext uri="{FF2B5EF4-FFF2-40B4-BE49-F238E27FC236}">
                <a16:creationId xmlns:a16="http://schemas.microsoft.com/office/drawing/2014/main" id="{8DC7708C-B787-40F9-A892-C51D113082E4}"/>
              </a:ext>
            </a:extLst>
          </p:cNvPr>
          <p:cNvPicPr>
            <a:picLocks noChangeAspect="1"/>
          </p:cNvPicPr>
          <p:nvPr/>
        </p:nvPicPr>
        <p:blipFill rotWithShape="1">
          <a:blip r:embed="rId3">
            <a:extLst>
              <a:ext uri="{28A0092B-C50C-407E-A947-70E740481C1C}">
                <a14:useLocalDpi xmlns:a14="http://schemas.microsoft.com/office/drawing/2010/main" val="0"/>
              </a:ext>
            </a:extLst>
          </a:blip>
          <a:srcRect t="18446" b="15459"/>
          <a:stretch/>
        </p:blipFill>
        <p:spPr>
          <a:xfrm>
            <a:off x="1271464" y="1412776"/>
            <a:ext cx="9289032" cy="3453552"/>
          </a:xfrm>
          <a:prstGeom prst="rect">
            <a:avLst/>
          </a:prstGeom>
        </p:spPr>
      </p:pic>
    </p:spTree>
    <p:extLst>
      <p:ext uri="{BB962C8B-B14F-4D97-AF65-F5344CB8AC3E}">
        <p14:creationId xmlns:p14="http://schemas.microsoft.com/office/powerpoint/2010/main" val="18571498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F23C871-A220-4056-9BCA-88431829C4D8}"/>
              </a:ext>
            </a:extLst>
          </p:cNvPr>
          <p:cNvSpPr>
            <a:spLocks noGrp="1"/>
          </p:cNvSpPr>
          <p:nvPr>
            <p:ph type="title"/>
          </p:nvPr>
        </p:nvSpPr>
        <p:spPr>
          <a:xfrm>
            <a:off x="407368" y="260648"/>
            <a:ext cx="10515600" cy="687611"/>
          </a:xfrm>
        </p:spPr>
        <p:txBody>
          <a:bodyPr/>
          <a:lstStyle/>
          <a:p>
            <a:r>
              <a:rPr lang="en-GB" dirty="0"/>
              <a:t>The range of apprenticeships</a:t>
            </a:r>
          </a:p>
        </p:txBody>
      </p:sp>
      <p:pic>
        <p:nvPicPr>
          <p:cNvPr id="101" name="Picture 100" descr="A picture containing company name&#10;&#10;Description automatically generated">
            <a:extLst>
              <a:ext uri="{FF2B5EF4-FFF2-40B4-BE49-F238E27FC236}">
                <a16:creationId xmlns:a16="http://schemas.microsoft.com/office/drawing/2014/main" id="{B63973C1-4B6D-4831-93DD-A03E06C76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528" y="1196752"/>
            <a:ext cx="8916152" cy="5015335"/>
          </a:xfrm>
          <a:prstGeom prst="rect">
            <a:avLst/>
          </a:prstGeom>
        </p:spPr>
      </p:pic>
    </p:spTree>
    <p:extLst>
      <p:ext uri="{BB962C8B-B14F-4D97-AF65-F5344CB8AC3E}">
        <p14:creationId xmlns:p14="http://schemas.microsoft.com/office/powerpoint/2010/main" val="9067185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41883E-7312-480B-B4E0-5473641ABA89}"/>
              </a:ext>
            </a:extLst>
          </p:cNvPr>
          <p:cNvSpPr>
            <a:spLocks noGrp="1"/>
          </p:cNvSpPr>
          <p:nvPr>
            <p:ph type="title"/>
          </p:nvPr>
        </p:nvSpPr>
        <p:spPr>
          <a:xfrm>
            <a:off x="0" y="-13553"/>
            <a:ext cx="10515600" cy="1325563"/>
          </a:xfrm>
        </p:spPr>
        <p:txBody>
          <a:bodyPr/>
          <a:lstStyle/>
          <a:p>
            <a:r>
              <a:rPr lang="en-GB" dirty="0"/>
              <a:t>Which employers offer apprenticeships?</a:t>
            </a:r>
          </a:p>
        </p:txBody>
      </p:sp>
      <p:pic>
        <p:nvPicPr>
          <p:cNvPr id="7" name="Picture 2" descr="The Cabinet Office - Resource Centre | Esri UK &amp; IrelandResource ...">
            <a:extLst>
              <a:ext uri="{FF2B5EF4-FFF2-40B4-BE49-F238E27FC236}">
                <a16:creationId xmlns:a16="http://schemas.microsoft.com/office/drawing/2014/main" id="{AB49D254-8397-45AF-966A-37E1DA9DF6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200" y="957502"/>
            <a:ext cx="2297869" cy="1148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ritish Gas | money.co.uk">
            <a:extLst>
              <a:ext uri="{FF2B5EF4-FFF2-40B4-BE49-F238E27FC236}">
                <a16:creationId xmlns:a16="http://schemas.microsoft.com/office/drawing/2014/main" id="{EFE2A0F6-E321-4785-8700-0DD1879422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174" y="837114"/>
            <a:ext cx="2254346" cy="10610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ujitsu Technology Solutions - Wikipedia">
            <a:extLst>
              <a:ext uri="{FF2B5EF4-FFF2-40B4-BE49-F238E27FC236}">
                <a16:creationId xmlns:a16="http://schemas.microsoft.com/office/drawing/2014/main" id="{B103B96A-E0E8-4B2C-BE91-8900610D26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0393" y="2557126"/>
            <a:ext cx="1508042" cy="70872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4" descr="Sky logos | Sky Group">
            <a:extLst>
              <a:ext uri="{FF2B5EF4-FFF2-40B4-BE49-F238E27FC236}">
                <a16:creationId xmlns:a16="http://schemas.microsoft.com/office/drawing/2014/main" id="{D72876D9-B822-4F27-82FC-C382A957F5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3435" y="4373019"/>
            <a:ext cx="1449736" cy="8874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irbus Logo transparent PNG - StickPNG">
            <a:extLst>
              <a:ext uri="{FF2B5EF4-FFF2-40B4-BE49-F238E27FC236}">
                <a16:creationId xmlns:a16="http://schemas.microsoft.com/office/drawing/2014/main" id="{D2765458-58AA-4447-8600-47785B464F4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9627" r="2969" b="40349"/>
          <a:stretch/>
        </p:blipFill>
        <p:spPr bwMode="auto">
          <a:xfrm>
            <a:off x="1103711" y="2090827"/>
            <a:ext cx="2937740" cy="606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bc-logo-png-transparent – Beech Holdings">
            <a:extLst>
              <a:ext uri="{FF2B5EF4-FFF2-40B4-BE49-F238E27FC236}">
                <a16:creationId xmlns:a16="http://schemas.microsoft.com/office/drawing/2014/main" id="{D7C88E7B-33B4-4515-8AE1-B7FE140D30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3777" y="1055244"/>
            <a:ext cx="1952398" cy="6769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BM Logo PNG Transparent &amp;amp; SVG Vector - Freebie Supply">
            <a:extLst>
              <a:ext uri="{FF2B5EF4-FFF2-40B4-BE49-F238E27FC236}">
                <a16:creationId xmlns:a16="http://schemas.microsoft.com/office/drawing/2014/main" id="{B44257E3-984C-430E-BE48-8CC4F3EA54B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406" y="2816069"/>
            <a:ext cx="1828800" cy="7308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SOS Logo PNG Transparent &amp;amp; SVG Vector - Freebie Supply">
            <a:extLst>
              <a:ext uri="{FF2B5EF4-FFF2-40B4-BE49-F238E27FC236}">
                <a16:creationId xmlns:a16="http://schemas.microsoft.com/office/drawing/2014/main" id="{5A8F2A26-4CA6-47F3-80CF-DD31731D2E8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47082" y="3630474"/>
            <a:ext cx="1657350" cy="6133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ar Logo Jaguar transparent PNG - StickPNG">
            <a:extLst>
              <a:ext uri="{FF2B5EF4-FFF2-40B4-BE49-F238E27FC236}">
                <a16:creationId xmlns:a16="http://schemas.microsoft.com/office/drawing/2014/main" id="{7A10D629-4724-4D62-906A-B991AD001A6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3916" y="4972694"/>
            <a:ext cx="2216580" cy="12468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E5E53055-8B36-4F33-B52F-4CC47E79CA0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1638" y="4238074"/>
            <a:ext cx="1910568" cy="83905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4D1FCE4-4F01-4963-B337-1BF9820A585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95985" y="4893542"/>
            <a:ext cx="1012115" cy="10121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and Rover Logo, HD Png, Meaning, Information">
            <a:extLst>
              <a:ext uri="{FF2B5EF4-FFF2-40B4-BE49-F238E27FC236}">
                <a16:creationId xmlns:a16="http://schemas.microsoft.com/office/drawing/2014/main" id="{E0D3FC5B-59B5-48A8-83BA-56FF147F96C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19571" y="3422154"/>
            <a:ext cx="1620547" cy="121541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pecsavers - Wikipedia">
            <a:extLst>
              <a:ext uri="{FF2B5EF4-FFF2-40B4-BE49-F238E27FC236}">
                <a16:creationId xmlns:a16="http://schemas.microsoft.com/office/drawing/2014/main" id="{F974350C-453C-449C-B8FA-9838738A50A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66492" y="2839413"/>
            <a:ext cx="1852844" cy="71025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ets at Home Logo Download Vector">
            <a:extLst>
              <a:ext uri="{FF2B5EF4-FFF2-40B4-BE49-F238E27FC236}">
                <a16:creationId xmlns:a16="http://schemas.microsoft.com/office/drawing/2014/main" id="{D91226E3-6735-4E3E-932C-7EF57ED05F9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22143" y="1781057"/>
            <a:ext cx="1171308" cy="117130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olls Royce logo PNG">
            <a:extLst>
              <a:ext uri="{FF2B5EF4-FFF2-40B4-BE49-F238E27FC236}">
                <a16:creationId xmlns:a16="http://schemas.microsoft.com/office/drawing/2014/main" id="{F90E10A5-13DA-48BB-B1DE-01DF97542B4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16308" y="3008858"/>
            <a:ext cx="1469788" cy="146978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British Airways Logo transparent PNG - StickPNG">
            <a:extLst>
              <a:ext uri="{FF2B5EF4-FFF2-40B4-BE49-F238E27FC236}">
                <a16:creationId xmlns:a16="http://schemas.microsoft.com/office/drawing/2014/main" id="{299FE486-0512-41E0-B121-48FA4266F1A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16305" y="3336953"/>
            <a:ext cx="2563614" cy="256361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Greene King - Wikipedia">
            <a:extLst>
              <a:ext uri="{FF2B5EF4-FFF2-40B4-BE49-F238E27FC236}">
                <a16:creationId xmlns:a16="http://schemas.microsoft.com/office/drawing/2014/main" id="{AE769DA1-0C3C-4E74-A0E7-896D16ECE44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381330" y="4903146"/>
            <a:ext cx="1911989" cy="99742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C5EA5DFB-1AC5-4DFD-83B2-53355E3E7130}"/>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865870" y="2107245"/>
            <a:ext cx="1910568" cy="838859"/>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GSK Logo transparent PNG - StickPNG">
            <a:extLst>
              <a:ext uri="{FF2B5EF4-FFF2-40B4-BE49-F238E27FC236}">
                <a16:creationId xmlns:a16="http://schemas.microsoft.com/office/drawing/2014/main" id="{49F14FF1-BE28-4B88-B445-84211F9C8B1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112106" y="2786659"/>
            <a:ext cx="2269109" cy="170183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Starbucks Logo PNG Transparent &amp;amp; SVG Vector - Freebie Supply">
            <a:extLst>
              <a:ext uri="{FF2B5EF4-FFF2-40B4-BE49-F238E27FC236}">
                <a16:creationId xmlns:a16="http://schemas.microsoft.com/office/drawing/2014/main" id="{57A42839-4912-4FF0-ACD5-6FCBB82B6794}"/>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337181" y="4429917"/>
            <a:ext cx="1116723" cy="112927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tv Logo transparent PNG - StickPNG">
            <a:extLst>
              <a:ext uri="{FF2B5EF4-FFF2-40B4-BE49-F238E27FC236}">
                <a16:creationId xmlns:a16="http://schemas.microsoft.com/office/drawing/2014/main" id="{BFB00D59-2E38-4172-AF28-BE7719CFDDE5}"/>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805869" y="2587134"/>
            <a:ext cx="1420009" cy="71000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Network Rail - Wikipedia">
            <a:extLst>
              <a:ext uri="{FF2B5EF4-FFF2-40B4-BE49-F238E27FC236}">
                <a16:creationId xmlns:a16="http://schemas.microsoft.com/office/drawing/2014/main" id="{D2D380A0-838C-4361-95FD-4C6CA0D4A976}"/>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932026" y="3621630"/>
            <a:ext cx="2172395" cy="81645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EE Logo transparent PNG - StickPNG">
            <a:extLst>
              <a:ext uri="{FF2B5EF4-FFF2-40B4-BE49-F238E27FC236}">
                <a16:creationId xmlns:a16="http://schemas.microsoft.com/office/drawing/2014/main" id="{59091ED1-DE64-4AE4-9FF8-937438094E74}"/>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660915" y="4455313"/>
            <a:ext cx="980580" cy="1712249"/>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Freshly Prepared Sandwiches, Soups, Organic Coffee | Pret A Manger">
            <a:extLst>
              <a:ext uri="{FF2B5EF4-FFF2-40B4-BE49-F238E27FC236}">
                <a16:creationId xmlns:a16="http://schemas.microsoft.com/office/drawing/2014/main" id="{E99DD771-CDFD-45B8-88DB-149BDA3F72F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21154" y="1156440"/>
            <a:ext cx="1981775" cy="666143"/>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BAE Systems Logo PNG Transparent &amp;amp; SVG Vector - Freebie Supply">
            <a:extLst>
              <a:ext uri="{FF2B5EF4-FFF2-40B4-BE49-F238E27FC236}">
                <a16:creationId xmlns:a16="http://schemas.microsoft.com/office/drawing/2014/main" id="{FEE7FEAF-1FC0-483A-9EC9-BA1D5B972462}"/>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t="41795" b="39937"/>
          <a:stretch/>
        </p:blipFill>
        <p:spPr bwMode="auto">
          <a:xfrm>
            <a:off x="8253259" y="1955230"/>
            <a:ext cx="3459008" cy="631904"/>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PwC Logo PNG Transparent &amp;amp; SVG Vector - Freebie Supply">
            <a:extLst>
              <a:ext uri="{FF2B5EF4-FFF2-40B4-BE49-F238E27FC236}">
                <a16:creationId xmlns:a16="http://schemas.microsoft.com/office/drawing/2014/main" id="{6D731007-614B-4150-91C3-C4696B1B1BB2}"/>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9982763" y="819928"/>
            <a:ext cx="1449736" cy="109990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BMW Logo PNG Transparent &amp;amp; SVG Vector - Freebie Supply">
            <a:extLst>
              <a:ext uri="{FF2B5EF4-FFF2-40B4-BE49-F238E27FC236}">
                <a16:creationId xmlns:a16="http://schemas.microsoft.com/office/drawing/2014/main" id="{59B91D55-0DAA-4D25-9053-3877AFCA5941}"/>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0421781" y="3195365"/>
            <a:ext cx="1119974" cy="1119974"/>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Santander Logo PNG Image - PurePNG | Free transparent CC0 PNG Image Library">
            <a:extLst>
              <a:ext uri="{FF2B5EF4-FFF2-40B4-BE49-F238E27FC236}">
                <a16:creationId xmlns:a16="http://schemas.microsoft.com/office/drawing/2014/main" id="{201F7B21-2D8D-43E5-9AB8-F2B99CD49892}"/>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9767497" y="3887111"/>
            <a:ext cx="2357273" cy="1728641"/>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C384A353-5596-4376-A21E-C3DCB904975A}"/>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9812929" y="5064774"/>
            <a:ext cx="2172395" cy="65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95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p:cTn id="27" dur="500" fill="hold"/>
                                        <p:tgtEl>
                                          <p:spTgt spid="1026"/>
                                        </p:tgtEl>
                                        <p:attrNameLst>
                                          <p:attrName>ppt_w</p:attrName>
                                        </p:attrNameLst>
                                      </p:cBhvr>
                                      <p:tavLst>
                                        <p:tav tm="0">
                                          <p:val>
                                            <p:fltVal val="0"/>
                                          </p:val>
                                        </p:tav>
                                        <p:tav tm="100000">
                                          <p:val>
                                            <p:strVal val="#ppt_w"/>
                                          </p:val>
                                        </p:tav>
                                      </p:tavLst>
                                    </p:anim>
                                    <p:anim calcmode="lin" valueType="num">
                                      <p:cBhvr>
                                        <p:cTn id="28" dur="500" fill="hold"/>
                                        <p:tgtEl>
                                          <p:spTgt spid="1026"/>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p:cTn id="31" dur="500" fill="hold"/>
                                        <p:tgtEl>
                                          <p:spTgt spid="1030"/>
                                        </p:tgtEl>
                                        <p:attrNameLst>
                                          <p:attrName>ppt_w</p:attrName>
                                        </p:attrNameLst>
                                      </p:cBhvr>
                                      <p:tavLst>
                                        <p:tav tm="0">
                                          <p:val>
                                            <p:fltVal val="0"/>
                                          </p:val>
                                        </p:tav>
                                        <p:tav tm="100000">
                                          <p:val>
                                            <p:strVal val="#ppt_w"/>
                                          </p:val>
                                        </p:tav>
                                      </p:tavLst>
                                    </p:anim>
                                    <p:anim calcmode="lin" valueType="num">
                                      <p:cBhvr>
                                        <p:cTn id="32" dur="500" fill="hold"/>
                                        <p:tgtEl>
                                          <p:spTgt spid="1030"/>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42"/>
                                        </p:tgtEl>
                                        <p:attrNameLst>
                                          <p:attrName>style.visibility</p:attrName>
                                        </p:attrNameLst>
                                      </p:cBhvr>
                                      <p:to>
                                        <p:strVal val="visible"/>
                                      </p:to>
                                    </p:set>
                                    <p:anim calcmode="lin" valueType="num">
                                      <p:cBhvr>
                                        <p:cTn id="35" dur="500" fill="hold"/>
                                        <p:tgtEl>
                                          <p:spTgt spid="1042"/>
                                        </p:tgtEl>
                                        <p:attrNameLst>
                                          <p:attrName>ppt_w</p:attrName>
                                        </p:attrNameLst>
                                      </p:cBhvr>
                                      <p:tavLst>
                                        <p:tav tm="0">
                                          <p:val>
                                            <p:fltVal val="0"/>
                                          </p:val>
                                        </p:tav>
                                        <p:tav tm="100000">
                                          <p:val>
                                            <p:strVal val="#ppt_w"/>
                                          </p:val>
                                        </p:tav>
                                      </p:tavLst>
                                    </p:anim>
                                    <p:anim calcmode="lin" valueType="num">
                                      <p:cBhvr>
                                        <p:cTn id="36" dur="500" fill="hold"/>
                                        <p:tgtEl>
                                          <p:spTgt spid="1042"/>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032"/>
                                        </p:tgtEl>
                                        <p:attrNameLst>
                                          <p:attrName>style.visibility</p:attrName>
                                        </p:attrNameLst>
                                      </p:cBhvr>
                                      <p:to>
                                        <p:strVal val="visible"/>
                                      </p:to>
                                    </p:set>
                                    <p:anim calcmode="lin" valueType="num">
                                      <p:cBhvr>
                                        <p:cTn id="39" dur="500" fill="hold"/>
                                        <p:tgtEl>
                                          <p:spTgt spid="1032"/>
                                        </p:tgtEl>
                                        <p:attrNameLst>
                                          <p:attrName>ppt_w</p:attrName>
                                        </p:attrNameLst>
                                      </p:cBhvr>
                                      <p:tavLst>
                                        <p:tav tm="0">
                                          <p:val>
                                            <p:fltVal val="0"/>
                                          </p:val>
                                        </p:tav>
                                        <p:tav tm="100000">
                                          <p:val>
                                            <p:strVal val="#ppt_w"/>
                                          </p:val>
                                        </p:tav>
                                      </p:tavLst>
                                    </p:anim>
                                    <p:anim calcmode="lin" valueType="num">
                                      <p:cBhvr>
                                        <p:cTn id="40" dur="500" fill="hold"/>
                                        <p:tgtEl>
                                          <p:spTgt spid="103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036"/>
                                        </p:tgtEl>
                                        <p:attrNameLst>
                                          <p:attrName>style.visibility</p:attrName>
                                        </p:attrNameLst>
                                      </p:cBhvr>
                                      <p:to>
                                        <p:strVal val="visible"/>
                                      </p:to>
                                    </p:set>
                                    <p:anim calcmode="lin" valueType="num">
                                      <p:cBhvr>
                                        <p:cTn id="43" dur="500" fill="hold"/>
                                        <p:tgtEl>
                                          <p:spTgt spid="1036"/>
                                        </p:tgtEl>
                                        <p:attrNameLst>
                                          <p:attrName>ppt_w</p:attrName>
                                        </p:attrNameLst>
                                      </p:cBhvr>
                                      <p:tavLst>
                                        <p:tav tm="0">
                                          <p:val>
                                            <p:fltVal val="0"/>
                                          </p:val>
                                        </p:tav>
                                        <p:tav tm="100000">
                                          <p:val>
                                            <p:strVal val="#ppt_w"/>
                                          </p:val>
                                        </p:tav>
                                      </p:tavLst>
                                    </p:anim>
                                    <p:anim calcmode="lin" valueType="num">
                                      <p:cBhvr>
                                        <p:cTn id="44" dur="500" fill="hold"/>
                                        <p:tgtEl>
                                          <p:spTgt spid="1036"/>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034"/>
                                        </p:tgtEl>
                                        <p:attrNameLst>
                                          <p:attrName>style.visibility</p:attrName>
                                        </p:attrNameLst>
                                      </p:cBhvr>
                                      <p:to>
                                        <p:strVal val="visible"/>
                                      </p:to>
                                    </p:set>
                                    <p:anim calcmode="lin" valueType="num">
                                      <p:cBhvr>
                                        <p:cTn id="47" dur="500" fill="hold"/>
                                        <p:tgtEl>
                                          <p:spTgt spid="1034"/>
                                        </p:tgtEl>
                                        <p:attrNameLst>
                                          <p:attrName>ppt_w</p:attrName>
                                        </p:attrNameLst>
                                      </p:cBhvr>
                                      <p:tavLst>
                                        <p:tav tm="0">
                                          <p:val>
                                            <p:fltVal val="0"/>
                                          </p:val>
                                        </p:tav>
                                        <p:tav tm="100000">
                                          <p:val>
                                            <p:strVal val="#ppt_w"/>
                                          </p:val>
                                        </p:tav>
                                      </p:tavLst>
                                    </p:anim>
                                    <p:anim calcmode="lin" valueType="num">
                                      <p:cBhvr>
                                        <p:cTn id="48" dur="500" fill="hold"/>
                                        <p:tgtEl>
                                          <p:spTgt spid="1034"/>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038"/>
                                        </p:tgtEl>
                                        <p:attrNameLst>
                                          <p:attrName>style.visibility</p:attrName>
                                        </p:attrNameLst>
                                      </p:cBhvr>
                                      <p:to>
                                        <p:strVal val="visible"/>
                                      </p:to>
                                    </p:set>
                                    <p:anim calcmode="lin" valueType="num">
                                      <p:cBhvr>
                                        <p:cTn id="51" dur="500" fill="hold"/>
                                        <p:tgtEl>
                                          <p:spTgt spid="1038"/>
                                        </p:tgtEl>
                                        <p:attrNameLst>
                                          <p:attrName>ppt_w</p:attrName>
                                        </p:attrNameLst>
                                      </p:cBhvr>
                                      <p:tavLst>
                                        <p:tav tm="0">
                                          <p:val>
                                            <p:fltVal val="0"/>
                                          </p:val>
                                        </p:tav>
                                        <p:tav tm="100000">
                                          <p:val>
                                            <p:strVal val="#ppt_w"/>
                                          </p:val>
                                        </p:tav>
                                      </p:tavLst>
                                    </p:anim>
                                    <p:anim calcmode="lin" valueType="num">
                                      <p:cBhvr>
                                        <p:cTn id="52" dur="500" fill="hold"/>
                                        <p:tgtEl>
                                          <p:spTgt spid="1038"/>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1040"/>
                                        </p:tgtEl>
                                        <p:attrNameLst>
                                          <p:attrName>style.visibility</p:attrName>
                                        </p:attrNameLst>
                                      </p:cBhvr>
                                      <p:to>
                                        <p:strVal val="visible"/>
                                      </p:to>
                                    </p:set>
                                    <p:anim calcmode="lin" valueType="num">
                                      <p:cBhvr>
                                        <p:cTn id="55" dur="500" fill="hold"/>
                                        <p:tgtEl>
                                          <p:spTgt spid="1040"/>
                                        </p:tgtEl>
                                        <p:attrNameLst>
                                          <p:attrName>ppt_w</p:attrName>
                                        </p:attrNameLst>
                                      </p:cBhvr>
                                      <p:tavLst>
                                        <p:tav tm="0">
                                          <p:val>
                                            <p:fltVal val="0"/>
                                          </p:val>
                                        </p:tav>
                                        <p:tav tm="100000">
                                          <p:val>
                                            <p:strVal val="#ppt_w"/>
                                          </p:val>
                                        </p:tav>
                                      </p:tavLst>
                                    </p:anim>
                                    <p:anim calcmode="lin" valueType="num">
                                      <p:cBhvr>
                                        <p:cTn id="56" dur="500" fill="hold"/>
                                        <p:tgtEl>
                                          <p:spTgt spid="1040"/>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1048"/>
                                        </p:tgtEl>
                                        <p:attrNameLst>
                                          <p:attrName>style.visibility</p:attrName>
                                        </p:attrNameLst>
                                      </p:cBhvr>
                                      <p:to>
                                        <p:strVal val="visible"/>
                                      </p:to>
                                    </p:set>
                                    <p:anim calcmode="lin" valueType="num">
                                      <p:cBhvr>
                                        <p:cTn id="59" dur="500" fill="hold"/>
                                        <p:tgtEl>
                                          <p:spTgt spid="1048"/>
                                        </p:tgtEl>
                                        <p:attrNameLst>
                                          <p:attrName>ppt_w</p:attrName>
                                        </p:attrNameLst>
                                      </p:cBhvr>
                                      <p:tavLst>
                                        <p:tav tm="0">
                                          <p:val>
                                            <p:fltVal val="0"/>
                                          </p:val>
                                        </p:tav>
                                        <p:tav tm="100000">
                                          <p:val>
                                            <p:strVal val="#ppt_w"/>
                                          </p:val>
                                        </p:tav>
                                      </p:tavLst>
                                    </p:anim>
                                    <p:anim calcmode="lin" valueType="num">
                                      <p:cBhvr>
                                        <p:cTn id="60" dur="500" fill="hold"/>
                                        <p:tgtEl>
                                          <p:spTgt spid="1048"/>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046"/>
                                        </p:tgtEl>
                                        <p:attrNameLst>
                                          <p:attrName>style.visibility</p:attrName>
                                        </p:attrNameLst>
                                      </p:cBhvr>
                                      <p:to>
                                        <p:strVal val="visible"/>
                                      </p:to>
                                    </p:set>
                                    <p:anim calcmode="lin" valueType="num">
                                      <p:cBhvr>
                                        <p:cTn id="63" dur="500" fill="hold"/>
                                        <p:tgtEl>
                                          <p:spTgt spid="1046"/>
                                        </p:tgtEl>
                                        <p:attrNameLst>
                                          <p:attrName>ppt_w</p:attrName>
                                        </p:attrNameLst>
                                      </p:cBhvr>
                                      <p:tavLst>
                                        <p:tav tm="0">
                                          <p:val>
                                            <p:fltVal val="0"/>
                                          </p:val>
                                        </p:tav>
                                        <p:tav tm="100000">
                                          <p:val>
                                            <p:strVal val="#ppt_w"/>
                                          </p:val>
                                        </p:tav>
                                      </p:tavLst>
                                    </p:anim>
                                    <p:anim calcmode="lin" valueType="num">
                                      <p:cBhvr>
                                        <p:cTn id="64" dur="500" fill="hold"/>
                                        <p:tgtEl>
                                          <p:spTgt spid="1046"/>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1044"/>
                                        </p:tgtEl>
                                        <p:attrNameLst>
                                          <p:attrName>style.visibility</p:attrName>
                                        </p:attrNameLst>
                                      </p:cBhvr>
                                      <p:to>
                                        <p:strVal val="visible"/>
                                      </p:to>
                                    </p:set>
                                    <p:anim calcmode="lin" valueType="num">
                                      <p:cBhvr>
                                        <p:cTn id="67" dur="500" fill="hold"/>
                                        <p:tgtEl>
                                          <p:spTgt spid="1044"/>
                                        </p:tgtEl>
                                        <p:attrNameLst>
                                          <p:attrName>ppt_w</p:attrName>
                                        </p:attrNameLst>
                                      </p:cBhvr>
                                      <p:tavLst>
                                        <p:tav tm="0">
                                          <p:val>
                                            <p:fltVal val="0"/>
                                          </p:val>
                                        </p:tav>
                                        <p:tav tm="100000">
                                          <p:val>
                                            <p:strVal val="#ppt_w"/>
                                          </p:val>
                                        </p:tav>
                                      </p:tavLst>
                                    </p:anim>
                                    <p:anim calcmode="lin" valueType="num">
                                      <p:cBhvr>
                                        <p:cTn id="68" dur="500" fill="hold"/>
                                        <p:tgtEl>
                                          <p:spTgt spid="1044"/>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1064"/>
                                        </p:tgtEl>
                                        <p:attrNameLst>
                                          <p:attrName>style.visibility</p:attrName>
                                        </p:attrNameLst>
                                      </p:cBhvr>
                                      <p:to>
                                        <p:strVal val="visible"/>
                                      </p:to>
                                    </p:set>
                                    <p:anim calcmode="lin" valueType="num">
                                      <p:cBhvr>
                                        <p:cTn id="71" dur="500" fill="hold"/>
                                        <p:tgtEl>
                                          <p:spTgt spid="1064"/>
                                        </p:tgtEl>
                                        <p:attrNameLst>
                                          <p:attrName>ppt_w</p:attrName>
                                        </p:attrNameLst>
                                      </p:cBhvr>
                                      <p:tavLst>
                                        <p:tav tm="0">
                                          <p:val>
                                            <p:fltVal val="0"/>
                                          </p:val>
                                        </p:tav>
                                        <p:tav tm="100000">
                                          <p:val>
                                            <p:strVal val="#ppt_w"/>
                                          </p:val>
                                        </p:tav>
                                      </p:tavLst>
                                    </p:anim>
                                    <p:anim calcmode="lin" valueType="num">
                                      <p:cBhvr>
                                        <p:cTn id="72" dur="500" fill="hold"/>
                                        <p:tgtEl>
                                          <p:spTgt spid="1064"/>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1052"/>
                                        </p:tgtEl>
                                        <p:attrNameLst>
                                          <p:attrName>style.visibility</p:attrName>
                                        </p:attrNameLst>
                                      </p:cBhvr>
                                      <p:to>
                                        <p:strVal val="visible"/>
                                      </p:to>
                                    </p:set>
                                    <p:anim calcmode="lin" valueType="num">
                                      <p:cBhvr>
                                        <p:cTn id="75" dur="500" fill="hold"/>
                                        <p:tgtEl>
                                          <p:spTgt spid="1052"/>
                                        </p:tgtEl>
                                        <p:attrNameLst>
                                          <p:attrName>ppt_w</p:attrName>
                                        </p:attrNameLst>
                                      </p:cBhvr>
                                      <p:tavLst>
                                        <p:tav tm="0">
                                          <p:val>
                                            <p:fltVal val="0"/>
                                          </p:val>
                                        </p:tav>
                                        <p:tav tm="100000">
                                          <p:val>
                                            <p:strVal val="#ppt_w"/>
                                          </p:val>
                                        </p:tav>
                                      </p:tavLst>
                                    </p:anim>
                                    <p:anim calcmode="lin" valueType="num">
                                      <p:cBhvr>
                                        <p:cTn id="76" dur="500" fill="hold"/>
                                        <p:tgtEl>
                                          <p:spTgt spid="1052"/>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1058"/>
                                        </p:tgtEl>
                                        <p:attrNameLst>
                                          <p:attrName>style.visibility</p:attrName>
                                        </p:attrNameLst>
                                      </p:cBhvr>
                                      <p:to>
                                        <p:strVal val="visible"/>
                                      </p:to>
                                    </p:set>
                                    <p:anim calcmode="lin" valueType="num">
                                      <p:cBhvr>
                                        <p:cTn id="79" dur="500" fill="hold"/>
                                        <p:tgtEl>
                                          <p:spTgt spid="1058"/>
                                        </p:tgtEl>
                                        <p:attrNameLst>
                                          <p:attrName>ppt_w</p:attrName>
                                        </p:attrNameLst>
                                      </p:cBhvr>
                                      <p:tavLst>
                                        <p:tav tm="0">
                                          <p:val>
                                            <p:fltVal val="0"/>
                                          </p:val>
                                        </p:tav>
                                        <p:tav tm="100000">
                                          <p:val>
                                            <p:strVal val="#ppt_w"/>
                                          </p:val>
                                        </p:tav>
                                      </p:tavLst>
                                    </p:anim>
                                    <p:anim calcmode="lin" valueType="num">
                                      <p:cBhvr>
                                        <p:cTn id="80" dur="500" fill="hold"/>
                                        <p:tgtEl>
                                          <p:spTgt spid="1058"/>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1054"/>
                                        </p:tgtEl>
                                        <p:attrNameLst>
                                          <p:attrName>style.visibility</p:attrName>
                                        </p:attrNameLst>
                                      </p:cBhvr>
                                      <p:to>
                                        <p:strVal val="visible"/>
                                      </p:to>
                                    </p:set>
                                    <p:anim calcmode="lin" valueType="num">
                                      <p:cBhvr>
                                        <p:cTn id="83" dur="500" fill="hold"/>
                                        <p:tgtEl>
                                          <p:spTgt spid="1054"/>
                                        </p:tgtEl>
                                        <p:attrNameLst>
                                          <p:attrName>ppt_w</p:attrName>
                                        </p:attrNameLst>
                                      </p:cBhvr>
                                      <p:tavLst>
                                        <p:tav tm="0">
                                          <p:val>
                                            <p:fltVal val="0"/>
                                          </p:val>
                                        </p:tav>
                                        <p:tav tm="100000">
                                          <p:val>
                                            <p:strVal val="#ppt_w"/>
                                          </p:val>
                                        </p:tav>
                                      </p:tavLst>
                                    </p:anim>
                                    <p:anim calcmode="lin" valueType="num">
                                      <p:cBhvr>
                                        <p:cTn id="84" dur="500" fill="hold"/>
                                        <p:tgtEl>
                                          <p:spTgt spid="1054"/>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1056"/>
                                        </p:tgtEl>
                                        <p:attrNameLst>
                                          <p:attrName>style.visibility</p:attrName>
                                        </p:attrNameLst>
                                      </p:cBhvr>
                                      <p:to>
                                        <p:strVal val="visible"/>
                                      </p:to>
                                    </p:set>
                                    <p:anim calcmode="lin" valueType="num">
                                      <p:cBhvr>
                                        <p:cTn id="87" dur="500" fill="hold"/>
                                        <p:tgtEl>
                                          <p:spTgt spid="1056"/>
                                        </p:tgtEl>
                                        <p:attrNameLst>
                                          <p:attrName>ppt_w</p:attrName>
                                        </p:attrNameLst>
                                      </p:cBhvr>
                                      <p:tavLst>
                                        <p:tav tm="0">
                                          <p:val>
                                            <p:fltVal val="0"/>
                                          </p:val>
                                        </p:tav>
                                        <p:tav tm="100000">
                                          <p:val>
                                            <p:strVal val="#ppt_w"/>
                                          </p:val>
                                        </p:tav>
                                      </p:tavLst>
                                    </p:anim>
                                    <p:anim calcmode="lin" valueType="num">
                                      <p:cBhvr>
                                        <p:cTn id="88" dur="500" fill="hold"/>
                                        <p:tgtEl>
                                          <p:spTgt spid="105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1062"/>
                                        </p:tgtEl>
                                        <p:attrNameLst>
                                          <p:attrName>style.visibility</p:attrName>
                                        </p:attrNameLst>
                                      </p:cBhvr>
                                      <p:to>
                                        <p:strVal val="visible"/>
                                      </p:to>
                                    </p:set>
                                    <p:anim calcmode="lin" valueType="num">
                                      <p:cBhvr>
                                        <p:cTn id="91" dur="500" fill="hold"/>
                                        <p:tgtEl>
                                          <p:spTgt spid="1062"/>
                                        </p:tgtEl>
                                        <p:attrNameLst>
                                          <p:attrName>ppt_w</p:attrName>
                                        </p:attrNameLst>
                                      </p:cBhvr>
                                      <p:tavLst>
                                        <p:tav tm="0">
                                          <p:val>
                                            <p:fltVal val="0"/>
                                          </p:val>
                                        </p:tav>
                                        <p:tav tm="100000">
                                          <p:val>
                                            <p:strVal val="#ppt_w"/>
                                          </p:val>
                                        </p:tav>
                                      </p:tavLst>
                                    </p:anim>
                                    <p:anim calcmode="lin" valueType="num">
                                      <p:cBhvr>
                                        <p:cTn id="92" dur="500" fill="hold"/>
                                        <p:tgtEl>
                                          <p:spTgt spid="1062"/>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1060"/>
                                        </p:tgtEl>
                                        <p:attrNameLst>
                                          <p:attrName>style.visibility</p:attrName>
                                        </p:attrNameLst>
                                      </p:cBhvr>
                                      <p:to>
                                        <p:strVal val="visible"/>
                                      </p:to>
                                    </p:set>
                                    <p:anim calcmode="lin" valueType="num">
                                      <p:cBhvr>
                                        <p:cTn id="95" dur="500" fill="hold"/>
                                        <p:tgtEl>
                                          <p:spTgt spid="1060"/>
                                        </p:tgtEl>
                                        <p:attrNameLst>
                                          <p:attrName>ppt_w</p:attrName>
                                        </p:attrNameLst>
                                      </p:cBhvr>
                                      <p:tavLst>
                                        <p:tav tm="0">
                                          <p:val>
                                            <p:fltVal val="0"/>
                                          </p:val>
                                        </p:tav>
                                        <p:tav tm="100000">
                                          <p:val>
                                            <p:strVal val="#ppt_w"/>
                                          </p:val>
                                        </p:tav>
                                      </p:tavLst>
                                    </p:anim>
                                    <p:anim calcmode="lin" valueType="num">
                                      <p:cBhvr>
                                        <p:cTn id="96" dur="500" fill="hold"/>
                                        <p:tgtEl>
                                          <p:spTgt spid="1060"/>
                                        </p:tgtEl>
                                        <p:attrNameLst>
                                          <p:attrName>ppt_h</p:attrName>
                                        </p:attrNameLst>
                                      </p:cBhvr>
                                      <p:tavLst>
                                        <p:tav tm="0">
                                          <p:val>
                                            <p:flt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1074"/>
                                        </p:tgtEl>
                                        <p:attrNameLst>
                                          <p:attrName>style.visibility</p:attrName>
                                        </p:attrNameLst>
                                      </p:cBhvr>
                                      <p:to>
                                        <p:strVal val="visible"/>
                                      </p:to>
                                    </p:set>
                                    <p:anim calcmode="lin" valueType="num">
                                      <p:cBhvr>
                                        <p:cTn id="99" dur="500" fill="hold"/>
                                        <p:tgtEl>
                                          <p:spTgt spid="1074"/>
                                        </p:tgtEl>
                                        <p:attrNameLst>
                                          <p:attrName>ppt_w</p:attrName>
                                        </p:attrNameLst>
                                      </p:cBhvr>
                                      <p:tavLst>
                                        <p:tav tm="0">
                                          <p:val>
                                            <p:fltVal val="0"/>
                                          </p:val>
                                        </p:tav>
                                        <p:tav tm="100000">
                                          <p:val>
                                            <p:strVal val="#ppt_w"/>
                                          </p:val>
                                        </p:tav>
                                      </p:tavLst>
                                    </p:anim>
                                    <p:anim calcmode="lin" valueType="num">
                                      <p:cBhvr>
                                        <p:cTn id="100" dur="500" fill="hold"/>
                                        <p:tgtEl>
                                          <p:spTgt spid="1074"/>
                                        </p:tgtEl>
                                        <p:attrNameLst>
                                          <p:attrName>ppt_h</p:attrName>
                                        </p:attrNameLst>
                                      </p:cBhvr>
                                      <p:tavLst>
                                        <p:tav tm="0">
                                          <p:val>
                                            <p:fltVal val="0"/>
                                          </p:val>
                                        </p:tav>
                                        <p:tav tm="100000">
                                          <p:val>
                                            <p:strVal val="#ppt_h"/>
                                          </p:val>
                                        </p:tav>
                                      </p:tavLst>
                                    </p:anim>
                                  </p:childTnLst>
                                </p:cTn>
                              </p:par>
                              <p:par>
                                <p:cTn id="101" presetID="23" presetClass="entr" presetSubtype="16" fill="hold" nodeType="withEffect">
                                  <p:stCondLst>
                                    <p:cond delay="0"/>
                                  </p:stCondLst>
                                  <p:childTnLst>
                                    <p:set>
                                      <p:cBhvr>
                                        <p:cTn id="102" dur="1" fill="hold">
                                          <p:stCondLst>
                                            <p:cond delay="0"/>
                                          </p:stCondLst>
                                        </p:cTn>
                                        <p:tgtEl>
                                          <p:spTgt spid="1080"/>
                                        </p:tgtEl>
                                        <p:attrNameLst>
                                          <p:attrName>style.visibility</p:attrName>
                                        </p:attrNameLst>
                                      </p:cBhvr>
                                      <p:to>
                                        <p:strVal val="visible"/>
                                      </p:to>
                                    </p:set>
                                    <p:anim calcmode="lin" valueType="num">
                                      <p:cBhvr>
                                        <p:cTn id="103" dur="500" fill="hold"/>
                                        <p:tgtEl>
                                          <p:spTgt spid="1080"/>
                                        </p:tgtEl>
                                        <p:attrNameLst>
                                          <p:attrName>ppt_w</p:attrName>
                                        </p:attrNameLst>
                                      </p:cBhvr>
                                      <p:tavLst>
                                        <p:tav tm="0">
                                          <p:val>
                                            <p:fltVal val="0"/>
                                          </p:val>
                                        </p:tav>
                                        <p:tav tm="100000">
                                          <p:val>
                                            <p:strVal val="#ppt_w"/>
                                          </p:val>
                                        </p:tav>
                                      </p:tavLst>
                                    </p:anim>
                                    <p:anim calcmode="lin" valueType="num">
                                      <p:cBhvr>
                                        <p:cTn id="104" dur="500" fill="hold"/>
                                        <p:tgtEl>
                                          <p:spTgt spid="1080"/>
                                        </p:tgtEl>
                                        <p:attrNameLst>
                                          <p:attrName>ppt_h</p:attrName>
                                        </p:attrNameLst>
                                      </p:cBhvr>
                                      <p:tavLst>
                                        <p:tav tm="0">
                                          <p:val>
                                            <p:flt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1076"/>
                                        </p:tgtEl>
                                        <p:attrNameLst>
                                          <p:attrName>style.visibility</p:attrName>
                                        </p:attrNameLst>
                                      </p:cBhvr>
                                      <p:to>
                                        <p:strVal val="visible"/>
                                      </p:to>
                                    </p:set>
                                    <p:anim calcmode="lin" valueType="num">
                                      <p:cBhvr>
                                        <p:cTn id="107" dur="500" fill="hold"/>
                                        <p:tgtEl>
                                          <p:spTgt spid="1076"/>
                                        </p:tgtEl>
                                        <p:attrNameLst>
                                          <p:attrName>ppt_w</p:attrName>
                                        </p:attrNameLst>
                                      </p:cBhvr>
                                      <p:tavLst>
                                        <p:tav tm="0">
                                          <p:val>
                                            <p:fltVal val="0"/>
                                          </p:val>
                                        </p:tav>
                                        <p:tav tm="100000">
                                          <p:val>
                                            <p:strVal val="#ppt_w"/>
                                          </p:val>
                                        </p:tav>
                                      </p:tavLst>
                                    </p:anim>
                                    <p:anim calcmode="lin" valueType="num">
                                      <p:cBhvr>
                                        <p:cTn id="108" dur="500" fill="hold"/>
                                        <p:tgtEl>
                                          <p:spTgt spid="1076"/>
                                        </p:tgtEl>
                                        <p:attrNameLst>
                                          <p:attrName>ppt_h</p:attrName>
                                        </p:attrNameLst>
                                      </p:cBhvr>
                                      <p:tavLst>
                                        <p:tav tm="0">
                                          <p:val>
                                            <p:fltVal val="0"/>
                                          </p:val>
                                        </p:tav>
                                        <p:tav tm="100000">
                                          <p:val>
                                            <p:strVal val="#ppt_h"/>
                                          </p:val>
                                        </p:tav>
                                      </p:tavLst>
                                    </p:anim>
                                  </p:childTnLst>
                                </p:cTn>
                              </p:par>
                              <p:par>
                                <p:cTn id="109" presetID="23" presetClass="entr" presetSubtype="16" fill="hold" nodeType="withEffect">
                                  <p:stCondLst>
                                    <p:cond delay="0"/>
                                  </p:stCondLst>
                                  <p:childTnLst>
                                    <p:set>
                                      <p:cBhvr>
                                        <p:cTn id="110" dur="1" fill="hold">
                                          <p:stCondLst>
                                            <p:cond delay="0"/>
                                          </p:stCondLst>
                                        </p:cTn>
                                        <p:tgtEl>
                                          <p:spTgt spid="1066"/>
                                        </p:tgtEl>
                                        <p:attrNameLst>
                                          <p:attrName>style.visibility</p:attrName>
                                        </p:attrNameLst>
                                      </p:cBhvr>
                                      <p:to>
                                        <p:strVal val="visible"/>
                                      </p:to>
                                    </p:set>
                                    <p:anim calcmode="lin" valueType="num">
                                      <p:cBhvr>
                                        <p:cTn id="111" dur="500" fill="hold"/>
                                        <p:tgtEl>
                                          <p:spTgt spid="1066"/>
                                        </p:tgtEl>
                                        <p:attrNameLst>
                                          <p:attrName>ppt_w</p:attrName>
                                        </p:attrNameLst>
                                      </p:cBhvr>
                                      <p:tavLst>
                                        <p:tav tm="0">
                                          <p:val>
                                            <p:fltVal val="0"/>
                                          </p:val>
                                        </p:tav>
                                        <p:tav tm="100000">
                                          <p:val>
                                            <p:strVal val="#ppt_w"/>
                                          </p:val>
                                        </p:tav>
                                      </p:tavLst>
                                    </p:anim>
                                    <p:anim calcmode="lin" valueType="num">
                                      <p:cBhvr>
                                        <p:cTn id="112" dur="500" fill="hold"/>
                                        <p:tgtEl>
                                          <p:spTgt spid="1066"/>
                                        </p:tgtEl>
                                        <p:attrNameLst>
                                          <p:attrName>ppt_h</p:attrName>
                                        </p:attrNameLst>
                                      </p:cBhvr>
                                      <p:tavLst>
                                        <p:tav tm="0">
                                          <p:val>
                                            <p:fltVal val="0"/>
                                          </p:val>
                                        </p:tav>
                                        <p:tav tm="100000">
                                          <p:val>
                                            <p:strVal val="#ppt_h"/>
                                          </p:val>
                                        </p:tav>
                                      </p:tavLst>
                                    </p:anim>
                                  </p:childTnLst>
                                </p:cTn>
                              </p:par>
                              <p:par>
                                <p:cTn id="113" presetID="23" presetClass="entr" presetSubtype="16" fill="hold" nodeType="withEffect">
                                  <p:stCondLst>
                                    <p:cond delay="0"/>
                                  </p:stCondLst>
                                  <p:childTnLst>
                                    <p:set>
                                      <p:cBhvr>
                                        <p:cTn id="114" dur="1" fill="hold">
                                          <p:stCondLst>
                                            <p:cond delay="0"/>
                                          </p:stCondLst>
                                        </p:cTn>
                                        <p:tgtEl>
                                          <p:spTgt spid="1068"/>
                                        </p:tgtEl>
                                        <p:attrNameLst>
                                          <p:attrName>style.visibility</p:attrName>
                                        </p:attrNameLst>
                                      </p:cBhvr>
                                      <p:to>
                                        <p:strVal val="visible"/>
                                      </p:to>
                                    </p:set>
                                    <p:anim calcmode="lin" valueType="num">
                                      <p:cBhvr>
                                        <p:cTn id="115" dur="500" fill="hold"/>
                                        <p:tgtEl>
                                          <p:spTgt spid="1068"/>
                                        </p:tgtEl>
                                        <p:attrNameLst>
                                          <p:attrName>ppt_w</p:attrName>
                                        </p:attrNameLst>
                                      </p:cBhvr>
                                      <p:tavLst>
                                        <p:tav tm="0">
                                          <p:val>
                                            <p:fltVal val="0"/>
                                          </p:val>
                                        </p:tav>
                                        <p:tav tm="100000">
                                          <p:val>
                                            <p:strVal val="#ppt_w"/>
                                          </p:val>
                                        </p:tav>
                                      </p:tavLst>
                                    </p:anim>
                                    <p:anim calcmode="lin" valueType="num">
                                      <p:cBhvr>
                                        <p:cTn id="116" dur="500" fill="hold"/>
                                        <p:tgtEl>
                                          <p:spTgt spid="1068"/>
                                        </p:tgtEl>
                                        <p:attrNameLst>
                                          <p:attrName>ppt_h</p:attrName>
                                        </p:attrNameLst>
                                      </p:cBhvr>
                                      <p:tavLst>
                                        <p:tav tm="0">
                                          <p:val>
                                            <p:fltVal val="0"/>
                                          </p:val>
                                        </p:tav>
                                        <p:tav tm="100000">
                                          <p:val>
                                            <p:strVal val="#ppt_h"/>
                                          </p:val>
                                        </p:tav>
                                      </p:tavLst>
                                    </p:anim>
                                  </p:childTnLst>
                                </p:cTn>
                              </p:par>
                              <p:par>
                                <p:cTn id="117" presetID="23" presetClass="entr" presetSubtype="16" fill="hold" nodeType="withEffect">
                                  <p:stCondLst>
                                    <p:cond delay="0"/>
                                  </p:stCondLst>
                                  <p:childTnLst>
                                    <p:set>
                                      <p:cBhvr>
                                        <p:cTn id="118" dur="1" fill="hold">
                                          <p:stCondLst>
                                            <p:cond delay="0"/>
                                          </p:stCondLst>
                                        </p:cTn>
                                        <p:tgtEl>
                                          <p:spTgt spid="1050"/>
                                        </p:tgtEl>
                                        <p:attrNameLst>
                                          <p:attrName>style.visibility</p:attrName>
                                        </p:attrNameLst>
                                      </p:cBhvr>
                                      <p:to>
                                        <p:strVal val="visible"/>
                                      </p:to>
                                    </p:set>
                                    <p:anim calcmode="lin" valueType="num">
                                      <p:cBhvr>
                                        <p:cTn id="119" dur="500" fill="hold"/>
                                        <p:tgtEl>
                                          <p:spTgt spid="1050"/>
                                        </p:tgtEl>
                                        <p:attrNameLst>
                                          <p:attrName>ppt_w</p:attrName>
                                        </p:attrNameLst>
                                      </p:cBhvr>
                                      <p:tavLst>
                                        <p:tav tm="0">
                                          <p:val>
                                            <p:fltVal val="0"/>
                                          </p:val>
                                        </p:tav>
                                        <p:tav tm="100000">
                                          <p:val>
                                            <p:strVal val="#ppt_w"/>
                                          </p:val>
                                        </p:tav>
                                      </p:tavLst>
                                    </p:anim>
                                    <p:anim calcmode="lin" valueType="num">
                                      <p:cBhvr>
                                        <p:cTn id="120" dur="500" fill="hold"/>
                                        <p:tgtEl>
                                          <p:spTgt spid="10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4111824" y="1426981"/>
            <a:ext cx="3581400" cy="830997"/>
          </a:xfrm>
          <a:prstGeom prst="rect">
            <a:avLst/>
          </a:prstGeom>
          <a:noFill/>
        </p:spPr>
        <p:txBody>
          <a:bodyPr wrap="square" rtlCol="0">
            <a:spAutoFit/>
          </a:bodyPr>
          <a:lstStyle/>
          <a:p>
            <a:pPr algn="ctr">
              <a:defRPr/>
            </a:pPr>
            <a:endParaRPr lang="en-US" sz="4800" b="1" spc="-150" dirty="0">
              <a:solidFill>
                <a:srgbClr val="E16D22">
                  <a:lumMod val="85000"/>
                  <a:lumOff val="15000"/>
                </a:srgbClr>
              </a:solidFill>
              <a:latin typeface="Montserrat" panose="02000505000000020004"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 y="1052736"/>
            <a:ext cx="4495800" cy="4495800"/>
          </a:xfrm>
          <a:prstGeom prst="rect">
            <a:avLst/>
          </a:prstGeom>
        </p:spPr>
      </p:pic>
      <p:cxnSp>
        <p:nvCxnSpPr>
          <p:cNvPr id="15" name="Straight Connector 14"/>
          <p:cNvCxnSpPr>
            <a:cxnSpLocks/>
          </p:cNvCxnSpPr>
          <p:nvPr/>
        </p:nvCxnSpPr>
        <p:spPr>
          <a:xfrm flipV="1">
            <a:off x="5739591" y="1916832"/>
            <a:ext cx="414811" cy="244036"/>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33464" y="1655224"/>
            <a:ext cx="5445824"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IT and Cyber Security</a:t>
            </a:r>
          </a:p>
        </p:txBody>
      </p:sp>
      <p:cxnSp>
        <p:nvCxnSpPr>
          <p:cNvPr id="48" name="Straight Connector 47"/>
          <p:cNvCxnSpPr>
            <a:endCxn id="49" idx="1"/>
          </p:cNvCxnSpPr>
          <p:nvPr/>
        </p:nvCxnSpPr>
        <p:spPr>
          <a:xfrm flipV="1">
            <a:off x="5753454" y="5298872"/>
            <a:ext cx="437329" cy="2336"/>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190782" y="5068040"/>
            <a:ext cx="3331242"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Customer Service</a:t>
            </a:r>
          </a:p>
        </p:txBody>
      </p:sp>
      <p:cxnSp>
        <p:nvCxnSpPr>
          <p:cNvPr id="59" name="Straight Connector 58"/>
          <p:cNvCxnSpPr/>
          <p:nvPr/>
        </p:nvCxnSpPr>
        <p:spPr>
          <a:xfrm>
            <a:off x="4340425" y="5015140"/>
            <a:ext cx="1413029" cy="283733"/>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76899" y="5015138"/>
            <a:ext cx="406532"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214228" y="4782550"/>
            <a:ext cx="5465060"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Security</a:t>
            </a:r>
          </a:p>
        </p:txBody>
      </p:sp>
      <p:cxnSp>
        <p:nvCxnSpPr>
          <p:cNvPr id="61" name="Straight Connector 60"/>
          <p:cNvCxnSpPr/>
          <p:nvPr/>
        </p:nvCxnSpPr>
        <p:spPr>
          <a:xfrm flipV="1">
            <a:off x="4340425" y="5015139"/>
            <a:ext cx="1436475" cy="1"/>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26384" y="4725144"/>
            <a:ext cx="440953"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242896" y="4463630"/>
            <a:ext cx="3331242"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Facilities Management</a:t>
            </a:r>
          </a:p>
        </p:txBody>
      </p:sp>
      <p:cxnSp>
        <p:nvCxnSpPr>
          <p:cNvPr id="64" name="Straight Connector 63"/>
          <p:cNvCxnSpPr/>
          <p:nvPr/>
        </p:nvCxnSpPr>
        <p:spPr>
          <a:xfrm>
            <a:off x="4340424" y="4516322"/>
            <a:ext cx="1399166" cy="208822"/>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726384" y="4365104"/>
            <a:ext cx="441625"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55367" y="4107233"/>
            <a:ext cx="1395882"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Legal</a:t>
            </a:r>
          </a:p>
        </p:txBody>
      </p:sp>
      <p:cxnSp>
        <p:nvCxnSpPr>
          <p:cNvPr id="67" name="Straight Connector 66"/>
          <p:cNvCxnSpPr/>
          <p:nvPr/>
        </p:nvCxnSpPr>
        <p:spPr>
          <a:xfrm flipV="1">
            <a:off x="4340424" y="4365104"/>
            <a:ext cx="1399166" cy="151220"/>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789472" y="3645024"/>
            <a:ext cx="378536"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52840" y="3384860"/>
            <a:ext cx="3761330"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Human Resources (HR)</a:t>
            </a:r>
          </a:p>
        </p:txBody>
      </p:sp>
      <p:cxnSp>
        <p:nvCxnSpPr>
          <p:cNvPr id="70" name="Straight Connector 69"/>
          <p:cNvCxnSpPr/>
          <p:nvPr/>
        </p:nvCxnSpPr>
        <p:spPr>
          <a:xfrm flipV="1">
            <a:off x="4340424" y="3645024"/>
            <a:ext cx="1467544" cy="410634"/>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713912" y="4015366"/>
            <a:ext cx="453424"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242896" y="3739562"/>
            <a:ext cx="1395882"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Finance</a:t>
            </a:r>
          </a:p>
        </p:txBody>
      </p:sp>
      <p:cxnSp>
        <p:nvCxnSpPr>
          <p:cNvPr id="73" name="Straight Connector 72"/>
          <p:cNvCxnSpPr/>
          <p:nvPr/>
        </p:nvCxnSpPr>
        <p:spPr>
          <a:xfrm flipV="1">
            <a:off x="4340424" y="4015366"/>
            <a:ext cx="1373488" cy="40290"/>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807968" y="2943912"/>
            <a:ext cx="359368" cy="125048"/>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51790" y="2706114"/>
            <a:ext cx="5319994"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Business Development</a:t>
            </a:r>
          </a:p>
        </p:txBody>
      </p:sp>
      <p:cxnSp>
        <p:nvCxnSpPr>
          <p:cNvPr id="76" name="Straight Connector 75"/>
          <p:cNvCxnSpPr/>
          <p:nvPr/>
        </p:nvCxnSpPr>
        <p:spPr>
          <a:xfrm flipV="1">
            <a:off x="4340424" y="3068117"/>
            <a:ext cx="1467544" cy="411427"/>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789472" y="3284985"/>
            <a:ext cx="377864" cy="99875"/>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50517" y="3068117"/>
            <a:ext cx="2148826"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Marketing</a:t>
            </a:r>
          </a:p>
        </p:txBody>
      </p:sp>
      <p:cxnSp>
        <p:nvCxnSpPr>
          <p:cNvPr id="79" name="Straight Connector 78"/>
          <p:cNvCxnSpPr/>
          <p:nvPr/>
        </p:nvCxnSpPr>
        <p:spPr>
          <a:xfrm flipV="1">
            <a:off x="4340424" y="3384860"/>
            <a:ext cx="1449048" cy="94683"/>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789472" y="2636912"/>
            <a:ext cx="377864" cy="21836"/>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33464" y="2042869"/>
            <a:ext cx="2264442"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Data Analytics</a:t>
            </a:r>
          </a:p>
        </p:txBody>
      </p:sp>
      <p:cxnSp>
        <p:nvCxnSpPr>
          <p:cNvPr id="82" name="Straight Connector 81"/>
          <p:cNvCxnSpPr>
            <a:cxnSpLocks/>
          </p:cNvCxnSpPr>
          <p:nvPr/>
        </p:nvCxnSpPr>
        <p:spPr>
          <a:xfrm flipV="1">
            <a:off x="4340424" y="2658748"/>
            <a:ext cx="1449048" cy="285165"/>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89472" y="2292216"/>
            <a:ext cx="378536"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54786" y="2375020"/>
            <a:ext cx="1419328"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Sales</a:t>
            </a:r>
          </a:p>
        </p:txBody>
      </p:sp>
      <p:cxnSp>
        <p:nvCxnSpPr>
          <p:cNvPr id="85" name="Straight Connector 84"/>
          <p:cNvCxnSpPr>
            <a:cxnSpLocks/>
          </p:cNvCxnSpPr>
          <p:nvPr/>
        </p:nvCxnSpPr>
        <p:spPr>
          <a:xfrm flipV="1">
            <a:off x="4340424" y="2292216"/>
            <a:ext cx="1449048" cy="651696"/>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V="1">
            <a:off x="5712027" y="1484785"/>
            <a:ext cx="442375" cy="390723"/>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14228" y="1200190"/>
            <a:ext cx="5465060"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Logistics</a:t>
            </a:r>
          </a:p>
        </p:txBody>
      </p:sp>
      <p:cxnSp>
        <p:nvCxnSpPr>
          <p:cNvPr id="88" name="Straight Connector 87"/>
          <p:cNvCxnSpPr>
            <a:cxnSpLocks/>
          </p:cNvCxnSpPr>
          <p:nvPr/>
        </p:nvCxnSpPr>
        <p:spPr>
          <a:xfrm flipV="1">
            <a:off x="4340425" y="1875507"/>
            <a:ext cx="1369985" cy="529961"/>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p:cNvCxnSpPr>
          <p:nvPr/>
        </p:nvCxnSpPr>
        <p:spPr>
          <a:xfrm flipV="1">
            <a:off x="4340424" y="2160868"/>
            <a:ext cx="1399166" cy="244599"/>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730007" y="5668203"/>
            <a:ext cx="453424" cy="0"/>
          </a:xfrm>
          <a:prstGeom prst="line">
            <a:avLst/>
          </a:prstGeom>
          <a:ln w="12700">
            <a:solidFill>
              <a:srgbClr val="2F8FD1"/>
            </a:solidFill>
            <a:tailEnd type="ova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190782" y="5437372"/>
            <a:ext cx="3940842" cy="461665"/>
          </a:xfrm>
          <a:prstGeom prst="rect">
            <a:avLst/>
          </a:prstGeom>
          <a:noFill/>
        </p:spPr>
        <p:txBody>
          <a:bodyPr wrap="square" rtlCol="0">
            <a:spAutoFit/>
          </a:bodyPr>
          <a:lstStyle/>
          <a:p>
            <a:pPr>
              <a:defRPr/>
            </a:pPr>
            <a:r>
              <a:rPr lang="en-US" sz="2400" dirty="0">
                <a:solidFill>
                  <a:srgbClr val="2F8FD1"/>
                </a:solidFill>
                <a:latin typeface="Lato" panose="020F0502020204030203" pitchFamily="34" charset="0"/>
                <a:ea typeface="Lato" panose="020F0502020204030203" pitchFamily="34" charset="0"/>
                <a:cs typeface="Lato" panose="020F0502020204030203" pitchFamily="34" charset="0"/>
              </a:rPr>
              <a:t>Training and Development</a:t>
            </a:r>
          </a:p>
        </p:txBody>
      </p:sp>
      <p:cxnSp>
        <p:nvCxnSpPr>
          <p:cNvPr id="71" name="Straight Connector 70"/>
          <p:cNvCxnSpPr>
            <a:cxnSpLocks/>
          </p:cNvCxnSpPr>
          <p:nvPr/>
        </p:nvCxnSpPr>
        <p:spPr>
          <a:xfrm>
            <a:off x="4338539" y="5045569"/>
            <a:ext cx="1391469" cy="622635"/>
          </a:xfrm>
          <a:prstGeom prst="line">
            <a:avLst/>
          </a:prstGeom>
          <a:ln w="12700">
            <a:solidFill>
              <a:srgbClr val="2F8FD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321B75F0-E736-45CA-B1AC-A8FD93436638}"/>
              </a:ext>
            </a:extLst>
          </p:cNvPr>
          <p:cNvSpPr>
            <a:spLocks noGrp="1"/>
          </p:cNvSpPr>
          <p:nvPr>
            <p:ph type="title"/>
          </p:nvPr>
        </p:nvSpPr>
        <p:spPr/>
        <p:txBody>
          <a:bodyPr/>
          <a:lstStyle/>
          <a:p>
            <a:r>
              <a:rPr lang="en-GB" dirty="0"/>
              <a:t>Look inside the company</a:t>
            </a:r>
          </a:p>
        </p:txBody>
      </p:sp>
    </p:spTree>
    <p:extLst>
      <p:ext uri="{BB962C8B-B14F-4D97-AF65-F5344CB8AC3E}">
        <p14:creationId xmlns:p14="http://schemas.microsoft.com/office/powerpoint/2010/main" val="34954990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left)">
                                      <p:cBhvr>
                                        <p:cTn id="19" dur="500"/>
                                        <p:tgtEl>
                                          <p:spTgt spid="9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left)">
                                      <p:cBhvr>
                                        <p:cTn id="31" dur="500"/>
                                        <p:tgtEl>
                                          <p:spTgt spid="8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wipe(left)">
                                      <p:cBhvr>
                                        <p:cTn id="55" dur="500"/>
                                        <p:tgtEl>
                                          <p:spTgt spid="7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ipe(left)">
                                      <p:cBhvr>
                                        <p:cTn id="67" dur="500"/>
                                        <p:tgtEl>
                                          <p:spTgt spid="79"/>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left)">
                                      <p:cBhvr>
                                        <p:cTn id="75" dur="500"/>
                                        <p:tgtEl>
                                          <p:spTgt spid="28"/>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wipe(left)">
                                      <p:cBhvr>
                                        <p:cTn id="79" dur="500"/>
                                        <p:tgtEl>
                                          <p:spTgt spid="70"/>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500"/>
                                        <p:tgtEl>
                                          <p:spTgt spid="34"/>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wipe(left)">
                                      <p:cBhvr>
                                        <p:cTn id="99" dur="500"/>
                                        <p:tgtEl>
                                          <p:spTgt spid="35"/>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wipe(left)">
                                      <p:cBhvr>
                                        <p:cTn id="103" dur="500"/>
                                        <p:tgtEl>
                                          <p:spTgt spid="67"/>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500"/>
                                        <p:tgtEl>
                                          <p:spTgt spid="38"/>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wipe(left)">
                                      <p:cBhvr>
                                        <p:cTn id="111" dur="500"/>
                                        <p:tgtEl>
                                          <p:spTgt spid="39"/>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wipe(left)">
                                      <p:cBhvr>
                                        <p:cTn id="115" dur="500"/>
                                        <p:tgtEl>
                                          <p:spTgt spid="64"/>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wipe(left)">
                                      <p:cBhvr>
                                        <p:cTn id="119" dur="500"/>
                                        <p:tgtEl>
                                          <p:spTgt spid="41"/>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wipe(left)">
                                      <p:cBhvr>
                                        <p:cTn id="123" dur="500"/>
                                        <p:tgtEl>
                                          <p:spTgt spid="42"/>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wipe(left)">
                                      <p:cBhvr>
                                        <p:cTn id="127" dur="500"/>
                                        <p:tgtEl>
                                          <p:spTgt spid="61"/>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left)">
                                      <p:cBhvr>
                                        <p:cTn id="131" dur="500"/>
                                        <p:tgtEl>
                                          <p:spTgt spid="45"/>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wipe(left)">
                                      <p:cBhvr>
                                        <p:cTn id="135" dur="500"/>
                                        <p:tgtEl>
                                          <p:spTgt spid="46"/>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wipe(left)">
                                      <p:cBhvr>
                                        <p:cTn id="139" dur="500"/>
                                        <p:tgtEl>
                                          <p:spTgt spid="5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48"/>
                                        </p:tgtEl>
                                        <p:attrNameLst>
                                          <p:attrName>style.visibility</p:attrName>
                                        </p:attrNameLst>
                                      </p:cBhvr>
                                      <p:to>
                                        <p:strVal val="visible"/>
                                      </p:to>
                                    </p:set>
                                    <p:animEffect transition="in" filter="wipe(left)">
                                      <p:cBhvr>
                                        <p:cTn id="143" dur="500"/>
                                        <p:tgtEl>
                                          <p:spTgt spid="48"/>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wipe(left)">
                                      <p:cBhvr>
                                        <p:cTn id="147" dur="500"/>
                                        <p:tgtEl>
                                          <p:spTgt spid="49"/>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71"/>
                                        </p:tgtEl>
                                        <p:attrNameLst>
                                          <p:attrName>style.visibility</p:attrName>
                                        </p:attrNameLst>
                                      </p:cBhvr>
                                      <p:to>
                                        <p:strVal val="visible"/>
                                      </p:to>
                                    </p:set>
                                    <p:animEffect transition="in" filter="wipe(left)">
                                      <p:cBhvr>
                                        <p:cTn id="151" dur="500"/>
                                        <p:tgtEl>
                                          <p:spTgt spid="71"/>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68"/>
                                        </p:tgtEl>
                                        <p:attrNameLst>
                                          <p:attrName>style.visibility</p:attrName>
                                        </p:attrNameLst>
                                      </p:cBhvr>
                                      <p:to>
                                        <p:strVal val="visible"/>
                                      </p:to>
                                    </p:set>
                                    <p:animEffect transition="in" filter="wipe(left)">
                                      <p:cBhvr>
                                        <p:cTn id="155" dur="500"/>
                                        <p:tgtEl>
                                          <p:spTgt spid="68"/>
                                        </p:tgtEl>
                                      </p:cBhvr>
                                    </p:animEffect>
                                  </p:childTnLst>
                                </p:cTn>
                              </p:par>
                            </p:childTnLst>
                          </p:cTn>
                        </p:par>
                        <p:par>
                          <p:cTn id="156" fill="hold">
                            <p:stCondLst>
                              <p:cond delay="19000"/>
                            </p:stCondLst>
                            <p:childTnLst>
                              <p:par>
                                <p:cTn id="157" presetID="22" presetClass="entr" presetSubtype="8" fill="hold" grpId="0" nodeType="afterEffect">
                                  <p:stCondLst>
                                    <p:cond delay="0"/>
                                  </p:stCondLst>
                                  <p:childTnLst>
                                    <p:set>
                                      <p:cBhvr>
                                        <p:cTn id="158" dur="1" fill="hold">
                                          <p:stCondLst>
                                            <p:cond delay="0"/>
                                          </p:stCondLst>
                                        </p:cTn>
                                        <p:tgtEl>
                                          <p:spTgt spid="69"/>
                                        </p:tgtEl>
                                        <p:attrNameLst>
                                          <p:attrName>style.visibility</p:attrName>
                                        </p:attrNameLst>
                                      </p:cBhvr>
                                      <p:to>
                                        <p:strVal val="visible"/>
                                      </p:to>
                                    </p:set>
                                    <p:animEffect transition="in" filter="wipe(left)">
                                      <p:cBhvr>
                                        <p:cTn id="1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9" grpId="0"/>
      <p:bldP spid="46" grpId="0"/>
      <p:bldP spid="42" grpId="0"/>
      <p:bldP spid="39" grpId="0"/>
      <p:bldP spid="31" grpId="0"/>
      <p:bldP spid="35" grpId="0"/>
      <p:bldP spid="25" grpId="0"/>
      <p:bldP spid="28" grpId="0"/>
      <p:bldP spid="19" grpId="0"/>
      <p:bldP spid="22" grpId="0"/>
      <p:bldP spid="13"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B8B4D83-887D-49F6-A044-9498D81639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6660">
            <a:off x="6096000" y="960596"/>
            <a:ext cx="4936808" cy="4936808"/>
          </a:xfrm>
          <a:prstGeom prst="rect">
            <a:avLst/>
          </a:prstGeom>
        </p:spPr>
      </p:pic>
      <p:sp>
        <p:nvSpPr>
          <p:cNvPr id="7" name="TextBox 6">
            <a:extLst>
              <a:ext uri="{FF2B5EF4-FFF2-40B4-BE49-F238E27FC236}">
                <a16:creationId xmlns:a16="http://schemas.microsoft.com/office/drawing/2014/main" id="{E7FDC0F7-4003-4073-88F9-8352E9EF1A00}"/>
              </a:ext>
            </a:extLst>
          </p:cNvPr>
          <p:cNvSpPr txBox="1"/>
          <p:nvPr/>
        </p:nvSpPr>
        <p:spPr>
          <a:xfrm>
            <a:off x="2927648" y="2045172"/>
            <a:ext cx="4608512" cy="707886"/>
          </a:xfrm>
          <a:prstGeom prst="rect">
            <a:avLst/>
          </a:prstGeom>
          <a:noFill/>
        </p:spPr>
        <p:txBody>
          <a:bodyPr wrap="square" rtlCol="0">
            <a:spAutoFit/>
          </a:bodyPr>
          <a:lstStyle/>
          <a:p>
            <a:pPr algn="ctr">
              <a:defRPr/>
            </a:pPr>
            <a:r>
              <a:rPr lang="en-GB" sz="4000" b="1" dirty="0">
                <a:solidFill>
                  <a:srgbClr val="2F8FD1"/>
                </a:solidFill>
                <a:latin typeface="Arial"/>
              </a:rPr>
              <a:t>Vacancies</a:t>
            </a:r>
          </a:p>
        </p:txBody>
      </p:sp>
      <p:sp>
        <p:nvSpPr>
          <p:cNvPr id="8" name="Rectangle 7">
            <a:extLst>
              <a:ext uri="{FF2B5EF4-FFF2-40B4-BE49-F238E27FC236}">
                <a16:creationId xmlns:a16="http://schemas.microsoft.com/office/drawing/2014/main" id="{746F9EFB-59C1-4D1A-ACE2-3BB1D9382CFC}"/>
              </a:ext>
            </a:extLst>
          </p:cNvPr>
          <p:cNvSpPr/>
          <p:nvPr/>
        </p:nvSpPr>
        <p:spPr>
          <a:xfrm>
            <a:off x="2081277" y="2780929"/>
            <a:ext cx="6102424" cy="2182777"/>
          </a:xfrm>
          <a:prstGeom prst="rect">
            <a:avLst/>
          </a:prstGeom>
        </p:spPr>
        <p:txBody>
          <a:bodyPr wrap="square">
            <a:spAutoFit/>
          </a:bodyPr>
          <a:lstStyle/>
          <a:p>
            <a:pPr algn="ctr">
              <a:lnSpc>
                <a:spcPct val="70000"/>
              </a:lnSpc>
              <a:defRPr/>
            </a:pPr>
            <a:r>
              <a:rPr lang="en-GB" altLang="en-US" sz="3200" u="sng" dirty="0">
                <a:solidFill>
                  <a:srgbClr val="000000"/>
                </a:solidFill>
                <a:latin typeface="Calibri" panose="020F0502020204030204" pitchFamily="34" charset="0"/>
                <a:cs typeface="Calibri" panose="020F0502020204030204" pitchFamily="34" charset="0"/>
              </a:rPr>
              <a:t>In your area:</a:t>
            </a:r>
            <a:br>
              <a:rPr lang="en-GB" altLang="en-US" sz="3200" u="sng" dirty="0">
                <a:solidFill>
                  <a:srgbClr val="000000"/>
                </a:solidFill>
                <a:latin typeface="Calibri" panose="020F0502020204030204" pitchFamily="34" charset="0"/>
                <a:cs typeface="Calibri" panose="020F0502020204030204" pitchFamily="34" charset="0"/>
              </a:rPr>
            </a:br>
            <a:endParaRPr lang="en-GB" altLang="en-US" sz="3200" u="sng" dirty="0">
              <a:solidFill>
                <a:srgbClr val="000000"/>
              </a:solidFill>
              <a:latin typeface="Calibri" panose="020F0502020204030204" pitchFamily="34" charset="0"/>
              <a:cs typeface="Calibri" panose="020F0502020204030204" pitchFamily="34" charset="0"/>
            </a:endParaRPr>
          </a:p>
          <a:p>
            <a:pPr algn="ctr">
              <a:lnSpc>
                <a:spcPct val="70000"/>
              </a:lnSpc>
              <a:defRPr/>
            </a:pPr>
            <a:r>
              <a:rPr lang="en-GB" altLang="en-US" sz="3200" dirty="0">
                <a:solidFill>
                  <a:srgbClr val="000000"/>
                </a:solidFill>
                <a:latin typeface="Calibri" panose="020F0502020204030204" pitchFamily="34" charset="0"/>
                <a:cs typeface="Calibri" panose="020F0502020204030204" pitchFamily="34" charset="0"/>
              </a:rPr>
              <a:t>5 miles = </a:t>
            </a:r>
            <a:r>
              <a:rPr lang="en-GB" altLang="en-US" sz="3200" dirty="0">
                <a:solidFill>
                  <a:srgbClr val="2F8FD1"/>
                </a:solidFill>
                <a:latin typeface="Calibri" panose="020F0502020204030204" pitchFamily="34" charset="0"/>
                <a:cs typeface="Calibri" panose="020F0502020204030204" pitchFamily="34" charset="0"/>
              </a:rPr>
              <a:t>90</a:t>
            </a:r>
            <a:r>
              <a:rPr lang="en-GB" altLang="en-US" dirty="0">
                <a:solidFill>
                  <a:srgbClr val="E16D22"/>
                </a:solidFill>
                <a:latin typeface="Calibri" panose="020F0502020204030204" pitchFamily="34" charset="0"/>
                <a:cs typeface="Calibri" panose="020F0502020204030204" pitchFamily="34" charset="0"/>
              </a:rPr>
              <a:t> </a:t>
            </a:r>
            <a:r>
              <a:rPr lang="en-GB" altLang="en-US" sz="3200" dirty="0">
                <a:solidFill>
                  <a:srgbClr val="000000"/>
                </a:solidFill>
                <a:latin typeface="Calibri" panose="020F0502020204030204" pitchFamily="34" charset="0"/>
                <a:cs typeface="Calibri" panose="020F0502020204030204" pitchFamily="34" charset="0"/>
              </a:rPr>
              <a:t>vacancies</a:t>
            </a:r>
          </a:p>
          <a:p>
            <a:pPr algn="ctr">
              <a:lnSpc>
                <a:spcPct val="70000"/>
              </a:lnSpc>
              <a:defRPr/>
            </a:pPr>
            <a:r>
              <a:rPr lang="en-GB" altLang="en-US" sz="3200" dirty="0">
                <a:solidFill>
                  <a:srgbClr val="000000"/>
                </a:solidFill>
                <a:latin typeface="Calibri" panose="020F0502020204030204" pitchFamily="34" charset="0"/>
                <a:cs typeface="Calibri" panose="020F0502020204030204" pitchFamily="34" charset="0"/>
              </a:rPr>
              <a:t>10 miles = </a:t>
            </a:r>
            <a:r>
              <a:rPr lang="en-GB" altLang="en-US" sz="3200" dirty="0">
                <a:solidFill>
                  <a:srgbClr val="2F8FD1"/>
                </a:solidFill>
                <a:latin typeface="Calibri" panose="020F0502020204030204" pitchFamily="34" charset="0"/>
                <a:cs typeface="Calibri" panose="020F0502020204030204" pitchFamily="34" charset="0"/>
              </a:rPr>
              <a:t>293</a:t>
            </a:r>
            <a:r>
              <a:rPr lang="en-GB" altLang="en-US" dirty="0">
                <a:solidFill>
                  <a:srgbClr val="E16D22"/>
                </a:solidFill>
                <a:latin typeface="Calibri" panose="020F0502020204030204" pitchFamily="34" charset="0"/>
                <a:cs typeface="Calibri" panose="020F0502020204030204" pitchFamily="34" charset="0"/>
              </a:rPr>
              <a:t> </a:t>
            </a:r>
            <a:r>
              <a:rPr lang="en-GB" altLang="en-US" sz="3200" dirty="0">
                <a:solidFill>
                  <a:srgbClr val="000000"/>
                </a:solidFill>
                <a:latin typeface="Calibri" panose="020F0502020204030204" pitchFamily="34" charset="0"/>
                <a:cs typeface="Calibri" panose="020F0502020204030204" pitchFamily="34" charset="0"/>
              </a:rPr>
              <a:t>vacancies</a:t>
            </a:r>
          </a:p>
          <a:p>
            <a:pPr algn="ctr">
              <a:lnSpc>
                <a:spcPct val="70000"/>
              </a:lnSpc>
              <a:defRPr/>
            </a:pPr>
            <a:r>
              <a:rPr lang="en-GB" altLang="en-US" sz="3200" dirty="0">
                <a:solidFill>
                  <a:srgbClr val="000000"/>
                </a:solidFill>
                <a:latin typeface="Calibri" panose="020F0502020204030204" pitchFamily="34" charset="0"/>
                <a:cs typeface="Calibri" panose="020F0502020204030204" pitchFamily="34" charset="0"/>
              </a:rPr>
              <a:t>15 miles = </a:t>
            </a:r>
            <a:r>
              <a:rPr lang="en-GB" altLang="en-US" sz="3200" dirty="0">
                <a:solidFill>
                  <a:srgbClr val="2F8FD1"/>
                </a:solidFill>
                <a:latin typeface="Calibri" panose="020F0502020204030204" pitchFamily="34" charset="0"/>
                <a:cs typeface="Calibri" panose="020F0502020204030204" pitchFamily="34" charset="0"/>
              </a:rPr>
              <a:t>820</a:t>
            </a:r>
            <a:r>
              <a:rPr lang="en-GB" altLang="en-US" dirty="0">
                <a:solidFill>
                  <a:srgbClr val="E78A10"/>
                </a:solidFill>
                <a:latin typeface="Calibri" panose="020F0502020204030204" pitchFamily="34" charset="0"/>
                <a:cs typeface="Calibri" panose="020F0502020204030204" pitchFamily="34" charset="0"/>
              </a:rPr>
              <a:t> </a:t>
            </a:r>
            <a:r>
              <a:rPr lang="en-GB" altLang="en-US" sz="3200" dirty="0">
                <a:solidFill>
                  <a:srgbClr val="000000"/>
                </a:solidFill>
                <a:latin typeface="Calibri" panose="020F0502020204030204" pitchFamily="34" charset="0"/>
                <a:cs typeface="Calibri" panose="020F0502020204030204" pitchFamily="34" charset="0"/>
              </a:rPr>
              <a:t>vacancies</a:t>
            </a:r>
            <a:r>
              <a:rPr lang="en-GB" altLang="en-US" dirty="0">
                <a:solidFill>
                  <a:srgbClr val="E16D22"/>
                </a:solidFill>
                <a:latin typeface="Calibri" panose="020F0502020204030204" pitchFamily="34" charset="0"/>
                <a:cs typeface="Calibri" panose="020F0502020204030204" pitchFamily="34" charset="0"/>
              </a:rPr>
              <a:t> </a:t>
            </a:r>
          </a:p>
          <a:p>
            <a:pPr algn="ctr">
              <a:lnSpc>
                <a:spcPct val="70000"/>
              </a:lnSpc>
              <a:defRPr/>
            </a:pPr>
            <a:r>
              <a:rPr lang="en-GB" altLang="en-US" sz="3200" dirty="0">
                <a:solidFill>
                  <a:srgbClr val="000000"/>
                </a:solidFill>
                <a:latin typeface="Calibri" panose="020F0502020204030204" pitchFamily="34" charset="0"/>
                <a:cs typeface="Calibri" panose="020F0502020204030204" pitchFamily="34" charset="0"/>
              </a:rPr>
              <a:t>20 miles = </a:t>
            </a:r>
            <a:r>
              <a:rPr lang="en-GB" altLang="en-US" sz="3200" dirty="0">
                <a:solidFill>
                  <a:srgbClr val="2F8FD1"/>
                </a:solidFill>
                <a:latin typeface="Calibri" panose="020F0502020204030204" pitchFamily="34" charset="0"/>
                <a:cs typeface="Calibri" panose="020F0502020204030204" pitchFamily="34" charset="0"/>
              </a:rPr>
              <a:t>1507</a:t>
            </a:r>
            <a:r>
              <a:rPr lang="en-GB" altLang="en-US" dirty="0">
                <a:solidFill>
                  <a:srgbClr val="E16D22"/>
                </a:solidFill>
                <a:latin typeface="Calibri" panose="020F0502020204030204" pitchFamily="34" charset="0"/>
                <a:cs typeface="Calibri" panose="020F0502020204030204" pitchFamily="34" charset="0"/>
              </a:rPr>
              <a:t> </a:t>
            </a:r>
            <a:r>
              <a:rPr lang="en-GB" altLang="en-US" sz="3200" dirty="0">
                <a:solidFill>
                  <a:srgbClr val="000000"/>
                </a:solidFill>
                <a:latin typeface="Calibri" panose="020F0502020204030204" pitchFamily="34" charset="0"/>
                <a:cs typeface="Calibri" panose="020F0502020204030204" pitchFamily="34" charset="0"/>
              </a:rPr>
              <a:t>vacancies</a:t>
            </a:r>
          </a:p>
        </p:txBody>
      </p:sp>
      <p:sp>
        <p:nvSpPr>
          <p:cNvPr id="4" name="Title 3">
            <a:extLst>
              <a:ext uri="{FF2B5EF4-FFF2-40B4-BE49-F238E27FC236}">
                <a16:creationId xmlns:a16="http://schemas.microsoft.com/office/drawing/2014/main" id="{ADDACF46-F441-463F-999F-BD0428F94956}"/>
              </a:ext>
            </a:extLst>
          </p:cNvPr>
          <p:cNvSpPr>
            <a:spLocks noGrp="1"/>
          </p:cNvSpPr>
          <p:nvPr>
            <p:ph type="title"/>
          </p:nvPr>
        </p:nvSpPr>
        <p:spPr/>
        <p:txBody>
          <a:bodyPr/>
          <a:lstStyle/>
          <a:p>
            <a:r>
              <a:rPr lang="en-GB" dirty="0"/>
              <a:t>Vacancies near me – are there any?</a:t>
            </a:r>
          </a:p>
        </p:txBody>
      </p:sp>
    </p:spTree>
    <p:extLst>
      <p:ext uri="{BB962C8B-B14F-4D97-AF65-F5344CB8AC3E}">
        <p14:creationId xmlns:p14="http://schemas.microsoft.com/office/powerpoint/2010/main" val="8552253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2_NAS PowerPoint Template Learner">
  <a:themeElements>
    <a:clrScheme name="NAS COLOURS">
      <a:dk1>
        <a:srgbClr val="E16D22"/>
      </a:dk1>
      <a:lt1>
        <a:srgbClr val="FFFFFF"/>
      </a:lt1>
      <a:dk2>
        <a:srgbClr val="000000"/>
      </a:dk2>
      <a:lt2>
        <a:srgbClr val="FFFFFF"/>
      </a:lt2>
      <a:accent1>
        <a:srgbClr val="7F7F7F"/>
      </a:accent1>
      <a:accent2>
        <a:srgbClr val="E16D22"/>
      </a:accent2>
      <a:accent3>
        <a:srgbClr val="000000"/>
      </a:accent3>
      <a:accent4>
        <a:srgbClr val="EDA77A"/>
      </a:accent4>
      <a:accent5>
        <a:srgbClr val="000000"/>
      </a:accent5>
      <a:accent6>
        <a:srgbClr val="FFFFFF"/>
      </a:accent6>
      <a:hlink>
        <a:srgbClr val="FFFFFF"/>
      </a:hlink>
      <a:folHlink>
        <a:srgbClr val="FFFFFF"/>
      </a:folHlink>
    </a:clrScheme>
    <a:fontScheme name="NA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S_PPT_Template-Learner_P4V4.potx" id="{AEE05A5A-DFFB-4020-834E-1422C7D5E20F}" vid="{076FBB11-A5D6-49DF-BE4C-AA47D4F8E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1" ma:contentTypeDescription="Create a new document." ma:contentTypeScope="" ma:versionID="4bdfe560132ac3c257337ece1815d1c5">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a0c7f2540c6d9f8ab94f08cbeff088fd"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26BDBE-A8DD-49B0-B6E3-0F8216F58105}">
  <ds:schemaRefs>
    <ds:schemaRef ds:uri="http://schemas.microsoft.com/sharepoint/v3/contenttype/forms"/>
  </ds:schemaRefs>
</ds:datastoreItem>
</file>

<file path=customXml/itemProps2.xml><?xml version="1.0" encoding="utf-8"?>
<ds:datastoreItem xmlns:ds="http://schemas.openxmlformats.org/officeDocument/2006/customXml" ds:itemID="{6F70D745-26B3-4601-974D-B6B1F6939BCF}">
  <ds:schemaRefs>
    <ds:schemaRef ds:uri="http://purl.org/dc/terms/"/>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6c2c260b-7b8b-4528-a165-310b68aa19c0"/>
    <ds:schemaRef ds:uri="01cdd075-c344-4c65-8551-ba9dc45e0196"/>
    <ds:schemaRef ds:uri="http://schemas.microsoft.com/office/2006/metadata/properties"/>
  </ds:schemaRefs>
</ds:datastoreItem>
</file>

<file path=customXml/itemProps3.xml><?xml version="1.0" encoding="utf-8"?>
<ds:datastoreItem xmlns:ds="http://schemas.openxmlformats.org/officeDocument/2006/customXml" ds:itemID="{89735203-7E9B-49A9-815B-5CA510FBC1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276</TotalTime>
  <Words>5691</Words>
  <Application>Microsoft Office PowerPoint</Application>
  <PresentationFormat>Widescreen</PresentationFormat>
  <Paragraphs>363</Paragraphs>
  <Slides>17</Slides>
  <Notes>17</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Lato</vt:lpstr>
      <vt:lpstr>Lucida Grande</vt:lpstr>
      <vt:lpstr>Montserrat</vt:lpstr>
      <vt:lpstr>2_NAS PowerPoint Template Learner</vt:lpstr>
      <vt:lpstr>Office Theme</vt:lpstr>
      <vt:lpstr>An introduction to apprenticeships</vt:lpstr>
      <vt:lpstr>What are apprenticeships?</vt:lpstr>
      <vt:lpstr>Apprenticeship levels</vt:lpstr>
      <vt:lpstr>Higher and degree apprenticeships</vt:lpstr>
      <vt:lpstr>The truth about apprenticeships</vt:lpstr>
      <vt:lpstr>The range of apprenticeships</vt:lpstr>
      <vt:lpstr>Which employers offer apprenticeships?</vt:lpstr>
      <vt:lpstr>Look inside the company</vt:lpstr>
      <vt:lpstr>Vacancies near me – are there any?</vt:lpstr>
      <vt:lpstr>Apprenticeship jobs in the local area</vt:lpstr>
      <vt:lpstr>How do you find an apprenticeship?</vt:lpstr>
      <vt:lpstr>Other places to look</vt:lpstr>
      <vt:lpstr>How can I tell if it’s a good apprenticeship?</vt:lpstr>
      <vt:lpstr>Hear from apprentices</vt:lpstr>
      <vt:lpstr>Resources for parents</vt:lpstr>
      <vt:lpstr>More information</vt:lpstr>
      <vt:lpstr>Any questions?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 Powerpoint template</dc:title>
  <dc:creator>Tabatha Wincote</dc:creator>
  <cp:lastModifiedBy>L Wicks</cp:lastModifiedBy>
  <cp:revision>285</cp:revision>
  <cp:lastPrinted>2021-07-27T10:42:59Z</cp:lastPrinted>
  <dcterms:created xsi:type="dcterms:W3CDTF">2016-10-03T08:20:17Z</dcterms:created>
  <dcterms:modified xsi:type="dcterms:W3CDTF">2022-05-05T14:43:16Z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Tagging">
    <vt:lpwstr>360;#Brand|eef9b6b1-a2bb-4308-8f47-69c866df4960</vt:lpwstr>
  </property>
  <property fmtid="{D5CDD505-2E9C-101B-9397-08002B2CF9AE}" pid="4" name="_dlc_DocIdItemGuid">
    <vt:lpwstr>e2bdae93-0708-446c-acce-1aa19e82a797</vt:lpwstr>
  </property>
</Properties>
</file>