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3" r:id="rId5"/>
    <p:sldId id="259" r:id="rId6"/>
    <p:sldId id="264" r:id="rId7"/>
    <p:sldId id="265" r:id="rId8"/>
    <p:sldId id="260" r:id="rId9"/>
    <p:sldId id="261" r:id="rId10"/>
  </p:sldIdLst>
  <p:sldSz cx="7559675" cy="106918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60" d="100"/>
          <a:sy n="60" d="100"/>
        </p:scale>
        <p:origin x="180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 Slight" userId="c558ff4b-1d9e-4392-86c9-37281b16d0a1" providerId="ADAL" clId="{1B944F12-5DAD-47D5-AA0A-FAE7605A8744}"/>
    <pc:docChg chg="custSel modSld">
      <pc:chgData name="B Slight" userId="c558ff4b-1d9e-4392-86c9-37281b16d0a1" providerId="ADAL" clId="{1B944F12-5DAD-47D5-AA0A-FAE7605A8744}" dt="2021-09-09T10:44:46.213" v="218" actId="20577"/>
      <pc:docMkLst>
        <pc:docMk/>
      </pc:docMkLst>
      <pc:sldChg chg="modSp mod">
        <pc:chgData name="B Slight" userId="c558ff4b-1d9e-4392-86c9-37281b16d0a1" providerId="ADAL" clId="{1B944F12-5DAD-47D5-AA0A-FAE7605A8744}" dt="2021-09-09T10:44:46.213" v="218" actId="20577"/>
        <pc:sldMkLst>
          <pc:docMk/>
          <pc:sldMk cId="3837279802" sldId="259"/>
        </pc:sldMkLst>
        <pc:spChg chg="mod">
          <ac:chgData name="B Slight" userId="c558ff4b-1d9e-4392-86c9-37281b16d0a1" providerId="ADAL" clId="{1B944F12-5DAD-47D5-AA0A-FAE7605A8744}" dt="2021-09-09T10:44:46.213" v="218" actId="20577"/>
          <ac:spMkLst>
            <pc:docMk/>
            <pc:sldMk cId="3837279802" sldId="259"/>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CBAA182-E2C1-4CD9-80E7-2A717EEC1773}" type="datetimeFigureOut">
              <a:rPr lang="en-GB" smtClean="0"/>
              <a:t>09/09/2021</a:t>
            </a:fld>
            <a:endParaRPr lang="en-GB"/>
          </a:p>
        </p:txBody>
      </p:sp>
      <p:sp>
        <p:nvSpPr>
          <p:cNvPr id="4" name="Slide Image Placeholder 3"/>
          <p:cNvSpPr>
            <a:spLocks noGrp="1" noRot="1" noChangeAspect="1"/>
          </p:cNvSpPr>
          <p:nvPr>
            <p:ph type="sldImg" idx="2"/>
          </p:nvPr>
        </p:nvSpPr>
        <p:spPr>
          <a:xfrm>
            <a:off x="2151063" y="1241425"/>
            <a:ext cx="236696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D886BE2C-3479-4D61-B172-BCD77136AD04}" type="slidenum">
              <a:rPr lang="en-GB" smtClean="0"/>
              <a:t>‹#›</a:t>
            </a:fld>
            <a:endParaRPr lang="en-GB"/>
          </a:p>
        </p:txBody>
      </p:sp>
    </p:spTree>
    <p:extLst>
      <p:ext uri="{BB962C8B-B14F-4D97-AF65-F5344CB8AC3E}">
        <p14:creationId xmlns:p14="http://schemas.microsoft.com/office/powerpoint/2010/main" val="403185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FDFCEA-A6D5-464E-AA85-A1902C174677}" type="datetime1">
              <a:rPr lang="en-GB" smtClean="0"/>
              <a:t>09/09/2021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969479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5C1F85-3808-4AB0-9281-0707A563BB0E}" type="datetime1">
              <a:rPr lang="en-GB" smtClean="0"/>
              <a:t>09/09/2021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249292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C1A50C-A653-432D-A3EF-A08EB47F1D2C}" type="datetime1">
              <a:rPr lang="en-GB" smtClean="0"/>
              <a:t>09/09/2021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346103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F7751B-5B6D-4333-9615-CD082349A1C9}" type="datetime1">
              <a:rPr lang="en-GB" smtClean="0"/>
              <a:t>09/09/2021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240060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055C27-3FAA-4BB9-AA72-C0A1C0B7756C}" type="datetime1">
              <a:rPr lang="en-GB" smtClean="0"/>
              <a:t>09/09/2021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71997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A14A0C-67CF-4B60-819B-1D534CEC1454}" type="datetime1">
              <a:rPr lang="en-GB" smtClean="0"/>
              <a:t>09/09/2021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326774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56649F-6224-471F-A5AF-FD8E97836C76}" type="datetime1">
              <a:rPr lang="en-GB" smtClean="0"/>
              <a:t>09/09/2021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130635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79A97-F1DB-4777-BF84-9534306DAEFD}" type="datetime1">
              <a:rPr lang="en-GB" smtClean="0"/>
              <a:t>09/09/2021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2722300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B2B21B-DFFD-489D-A425-B6684C466D81}" type="datetime1">
              <a:rPr lang="en-GB" smtClean="0"/>
              <a:t>09/09/2021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282123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629DC034-6F98-44AA-9920-509F25D54D34}" type="datetime1">
              <a:rPr lang="en-GB" smtClean="0"/>
              <a:t>09/09/2021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304290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F2B331E8-67D1-4293-B3B4-1CCEBF22223F}" type="datetime1">
              <a:rPr lang="en-GB" smtClean="0"/>
              <a:t>09/09/2021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0391BF-FD7F-45B7-B978-C6D8C76A833A}" type="slidenum">
              <a:rPr lang="en-GB" smtClean="0"/>
              <a:t>‹#›</a:t>
            </a:fld>
            <a:endParaRPr lang="en-GB"/>
          </a:p>
        </p:txBody>
      </p:sp>
    </p:spTree>
    <p:extLst>
      <p:ext uri="{BB962C8B-B14F-4D97-AF65-F5344CB8AC3E}">
        <p14:creationId xmlns:p14="http://schemas.microsoft.com/office/powerpoint/2010/main" val="189935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4D81588-5EB1-406D-951C-43C7FDBA3D6B}" type="datetime1">
              <a:rPr lang="en-GB" smtClean="0"/>
              <a:t>09/09/2021</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50391BF-FD7F-45B7-B978-C6D8C76A833A}" type="slidenum">
              <a:rPr lang="en-GB" smtClean="0"/>
              <a:t>‹#›</a:t>
            </a:fld>
            <a:endParaRPr lang="en-GB"/>
          </a:p>
        </p:txBody>
      </p:sp>
    </p:spTree>
    <p:extLst>
      <p:ext uri="{BB962C8B-B14F-4D97-AF65-F5344CB8AC3E}">
        <p14:creationId xmlns:p14="http://schemas.microsoft.com/office/powerpoint/2010/main" val="1960438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20www.apprenticeships.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1006705" y="3098237"/>
            <a:ext cx="5562139" cy="5562139"/>
          </a:xfrm>
          <a:prstGeom prst="rect">
            <a:avLst/>
          </a:prstGeom>
          <a:effectLst/>
        </p:spPr>
      </p:pic>
      <p:sp>
        <p:nvSpPr>
          <p:cNvPr id="5" name="TextBox 4"/>
          <p:cNvSpPr txBox="1"/>
          <p:nvPr/>
        </p:nvSpPr>
        <p:spPr>
          <a:xfrm>
            <a:off x="914400" y="342900"/>
            <a:ext cx="5746750" cy="2308324"/>
          </a:xfrm>
          <a:prstGeom prst="rect">
            <a:avLst/>
          </a:prstGeom>
          <a:noFill/>
        </p:spPr>
        <p:txBody>
          <a:bodyPr wrap="square" rtlCol="0">
            <a:spAutoFit/>
          </a:bodyPr>
          <a:lstStyle/>
          <a:p>
            <a:pPr algn="ctr"/>
            <a:r>
              <a:rPr lang="en-US" sz="3600" b="1" dirty="0"/>
              <a:t>Year 12 Parents Meeting 2021</a:t>
            </a:r>
          </a:p>
          <a:p>
            <a:pPr algn="ctr"/>
            <a:endParaRPr lang="en-US" sz="3600" b="1" dirty="0"/>
          </a:p>
          <a:p>
            <a:pPr algn="ctr"/>
            <a:r>
              <a:rPr lang="en-US" sz="3600" b="1" dirty="0"/>
              <a:t>Online Version</a:t>
            </a:r>
            <a:endParaRPr lang="en-GB" sz="3600" b="1" dirty="0"/>
          </a:p>
        </p:txBody>
      </p:sp>
      <p:sp>
        <p:nvSpPr>
          <p:cNvPr id="6" name="TextBox 5"/>
          <p:cNvSpPr txBox="1"/>
          <p:nvPr/>
        </p:nvSpPr>
        <p:spPr>
          <a:xfrm>
            <a:off x="819150" y="8820150"/>
            <a:ext cx="6362700" cy="584775"/>
          </a:xfrm>
          <a:prstGeom prst="rect">
            <a:avLst/>
          </a:prstGeom>
          <a:noFill/>
        </p:spPr>
        <p:txBody>
          <a:bodyPr wrap="square" rtlCol="0">
            <a:spAutoFit/>
          </a:bodyPr>
          <a:lstStyle/>
          <a:p>
            <a:pPr algn="ctr"/>
            <a:r>
              <a:rPr lang="en-US" sz="3200" b="1" dirty="0"/>
              <a:t>Mayfield Grammar School</a:t>
            </a:r>
            <a:endParaRPr lang="en-GB" sz="3200" b="1" dirty="0"/>
          </a:p>
        </p:txBody>
      </p:sp>
      <p:sp>
        <p:nvSpPr>
          <p:cNvPr id="7" name="Slide Number Placeholder 6"/>
          <p:cNvSpPr>
            <a:spLocks noGrp="1"/>
          </p:cNvSpPr>
          <p:nvPr>
            <p:ph type="sldNum" sz="quarter" idx="12"/>
          </p:nvPr>
        </p:nvSpPr>
        <p:spPr/>
        <p:txBody>
          <a:bodyPr/>
          <a:lstStyle/>
          <a:p>
            <a:fld id="{650391BF-FD7F-45B7-B978-C6D8C76A833A}" type="slidenum">
              <a:rPr lang="en-GB" smtClean="0"/>
              <a:t>1</a:t>
            </a:fld>
            <a:endParaRPr lang="en-GB"/>
          </a:p>
        </p:txBody>
      </p:sp>
    </p:spTree>
    <p:extLst>
      <p:ext uri="{BB962C8B-B14F-4D97-AF65-F5344CB8AC3E}">
        <p14:creationId xmlns:p14="http://schemas.microsoft.com/office/powerpoint/2010/main" val="360354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278" y="188242"/>
            <a:ext cx="6520220" cy="878558"/>
          </a:xfrm>
        </p:spPr>
        <p:txBody>
          <a:bodyPr>
            <a:normAutofit/>
          </a:bodyPr>
          <a:lstStyle/>
          <a:p>
            <a:r>
              <a:rPr lang="en-US" sz="1600" b="1" dirty="0">
                <a:latin typeface="+mn-lt"/>
              </a:rPr>
              <a:t>Aims of this document: </a:t>
            </a:r>
            <a:endParaRPr lang="en-GB" sz="1600" b="1" dirty="0">
              <a:latin typeface="+mn-lt"/>
            </a:endParaRPr>
          </a:p>
        </p:txBody>
      </p:sp>
      <p:sp>
        <p:nvSpPr>
          <p:cNvPr id="4" name="Content Placeholder 2">
            <a:extLst>
              <a:ext uri="{FF2B5EF4-FFF2-40B4-BE49-F238E27FC236}">
                <a16:creationId xmlns:a16="http://schemas.microsoft.com/office/drawing/2014/main" id="{B29E5562-5ECA-4824-ACA4-AA8589F804FD}"/>
              </a:ext>
            </a:extLst>
          </p:cNvPr>
          <p:cNvSpPr>
            <a:spLocks noGrp="1"/>
          </p:cNvSpPr>
          <p:nvPr>
            <p:ph idx="1"/>
          </p:nvPr>
        </p:nvSpPr>
        <p:spPr>
          <a:xfrm>
            <a:off x="411251" y="842855"/>
            <a:ext cx="6520220" cy="1485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pPr>
              <a:buFont typeface="Wingdings" panose="05000000000000000000" pitchFamily="2" charset="2"/>
              <a:buChar char="§"/>
            </a:pPr>
            <a:r>
              <a:rPr lang="en-GB" sz="1200" dirty="0">
                <a:latin typeface="+mn-lt"/>
              </a:rPr>
              <a:t>Explain the Sixth Form at MGSG</a:t>
            </a:r>
          </a:p>
          <a:p>
            <a:pPr>
              <a:buFont typeface="Wingdings" panose="05000000000000000000" pitchFamily="2" charset="2"/>
              <a:buChar char="§"/>
            </a:pPr>
            <a:r>
              <a:rPr lang="en-GB" sz="1200" dirty="0">
                <a:latin typeface="+mn-lt"/>
              </a:rPr>
              <a:t>Clarify our expectations of the students and your role in helping them to meet these expectations</a:t>
            </a:r>
          </a:p>
          <a:p>
            <a:pPr>
              <a:buFont typeface="Wingdings" panose="05000000000000000000" pitchFamily="2" charset="2"/>
              <a:buChar char="§"/>
            </a:pPr>
            <a:r>
              <a:rPr lang="en-GB" sz="1200" dirty="0">
                <a:latin typeface="+mn-lt"/>
              </a:rPr>
              <a:t>Introduce the Careers and Higher Education Programme</a:t>
            </a:r>
          </a:p>
        </p:txBody>
      </p:sp>
      <p:sp>
        <p:nvSpPr>
          <p:cNvPr id="5" name="TextBox 4"/>
          <p:cNvSpPr txBox="1"/>
          <p:nvPr/>
        </p:nvSpPr>
        <p:spPr>
          <a:xfrm>
            <a:off x="443265" y="1997650"/>
            <a:ext cx="6520220" cy="4031873"/>
          </a:xfrm>
          <a:prstGeom prst="rect">
            <a:avLst/>
          </a:prstGeom>
          <a:noFill/>
        </p:spPr>
        <p:txBody>
          <a:bodyPr wrap="square" rtlCol="0">
            <a:spAutoFit/>
          </a:bodyPr>
          <a:lstStyle/>
          <a:p>
            <a:r>
              <a:rPr lang="en-US" sz="1600" b="1" dirty="0"/>
              <a:t>The Year 12 Tutor Team at Mayfield Grammar School-</a:t>
            </a:r>
          </a:p>
          <a:p>
            <a:endParaRPr lang="en-US" sz="1200" dirty="0"/>
          </a:p>
          <a:p>
            <a:r>
              <a:rPr lang="en-US" sz="1200" b="1" dirty="0"/>
              <a:t>Form Tutors: </a:t>
            </a:r>
          </a:p>
          <a:p>
            <a:pPr marL="285750" indent="-285750">
              <a:buFont typeface="Arial" panose="020B0604020202020204" pitchFamily="34" charset="0"/>
              <a:buChar char="•"/>
            </a:pPr>
            <a:r>
              <a:rPr lang="en-US" sz="1200" dirty="0"/>
              <a:t>12BCD		Miss B Child (childb@mgsg.kent.sch.uk)</a:t>
            </a:r>
          </a:p>
          <a:p>
            <a:pPr marL="285750" indent="-285750">
              <a:buFont typeface="Arial" panose="020B0604020202020204" pitchFamily="34" charset="0"/>
              <a:buChar char="•"/>
            </a:pPr>
            <a:r>
              <a:rPr lang="en-US" sz="1200" dirty="0"/>
              <a:t>12BAL 		Mrs B Atwal (atwalb@mgsg.kent.sch.uk)</a:t>
            </a:r>
          </a:p>
          <a:p>
            <a:pPr marL="285750" indent="-285750">
              <a:buFont typeface="Arial" panose="020B0604020202020204" pitchFamily="34" charset="0"/>
              <a:buChar char="•"/>
            </a:pPr>
            <a:r>
              <a:rPr lang="en-US" sz="1200" dirty="0"/>
              <a:t>12SBY		Mrs S Berry (berrys@mgsg.kent.sch.uk)</a:t>
            </a:r>
          </a:p>
          <a:p>
            <a:pPr marL="285750" indent="-285750">
              <a:buFont typeface="Arial" panose="020B0604020202020204" pitchFamily="34" charset="0"/>
              <a:buChar char="•"/>
            </a:pPr>
            <a:r>
              <a:rPr lang="en-US" sz="1200" dirty="0"/>
              <a:t>12HSN		Mrs H Soan (soanh@mgsg.kent.sch.uk)</a:t>
            </a:r>
          </a:p>
          <a:p>
            <a:pPr marL="285750" indent="-285750">
              <a:buFont typeface="Arial" panose="020B0604020202020204" pitchFamily="34" charset="0"/>
              <a:buChar char="•"/>
            </a:pPr>
            <a:r>
              <a:rPr lang="en-US" sz="1200" dirty="0"/>
              <a:t>12MWH		</a:t>
            </a:r>
            <a:r>
              <a:rPr lang="en-US" sz="1200" dirty="0" err="1"/>
              <a:t>Mr</a:t>
            </a:r>
            <a:r>
              <a:rPr lang="en-US" sz="1200" dirty="0"/>
              <a:t> M Weilbach (weilbachm@mgsg.kent.sch.uk)</a:t>
            </a:r>
          </a:p>
          <a:p>
            <a:pPr marL="285750" indent="-285750">
              <a:buFont typeface="Arial" panose="020B0604020202020204" pitchFamily="34" charset="0"/>
              <a:buChar char="•"/>
            </a:pPr>
            <a:r>
              <a:rPr lang="en-US" sz="1200" dirty="0"/>
              <a:t>12WVE	 	</a:t>
            </a:r>
            <a:r>
              <a:rPr lang="en-US" sz="1200" dirty="0" err="1"/>
              <a:t>Mr</a:t>
            </a:r>
            <a:r>
              <a:rPr lang="en-US" sz="1200" dirty="0"/>
              <a:t> W Valentine (valentinew@mgsg.kent.sch.uk) </a:t>
            </a:r>
          </a:p>
          <a:p>
            <a:pPr marL="285750" indent="-285750">
              <a:buFont typeface="Arial" panose="020B0604020202020204" pitchFamily="34" charset="0"/>
              <a:buChar char="•"/>
            </a:pPr>
            <a:endParaRPr lang="en-US" sz="1200" dirty="0"/>
          </a:p>
          <a:p>
            <a:r>
              <a:rPr lang="en-US" sz="1200" b="1" dirty="0"/>
              <a:t>Sixth Form Teaching &amp; Learning Coordinator:</a:t>
            </a:r>
          </a:p>
          <a:p>
            <a:r>
              <a:rPr lang="en-US" sz="1200" dirty="0" err="1"/>
              <a:t>Ms</a:t>
            </a:r>
            <a:r>
              <a:rPr lang="en-US" sz="1200" dirty="0"/>
              <a:t> B DeBeer 		(debeerb@mgsg.kent.sch.uk)</a:t>
            </a:r>
          </a:p>
          <a:p>
            <a:endParaRPr lang="en-US" sz="1200" dirty="0"/>
          </a:p>
          <a:p>
            <a:r>
              <a:rPr lang="en-US" sz="1200" b="1" dirty="0"/>
              <a:t>Careers Advisor</a:t>
            </a:r>
          </a:p>
          <a:p>
            <a:r>
              <a:rPr lang="en-US" sz="1200" dirty="0"/>
              <a:t>Miss A Johnson	(johnsona@mgsg.kent.sch.uk)</a:t>
            </a:r>
          </a:p>
          <a:p>
            <a:endParaRPr lang="en-US" sz="1200" dirty="0"/>
          </a:p>
          <a:p>
            <a:r>
              <a:rPr lang="en-US" sz="1200" b="1" dirty="0"/>
              <a:t>Learning Leader</a:t>
            </a:r>
          </a:p>
          <a:p>
            <a:r>
              <a:rPr lang="en-US" sz="1200" dirty="0" err="1"/>
              <a:t>Mr</a:t>
            </a:r>
            <a:r>
              <a:rPr lang="en-US" sz="1200" dirty="0"/>
              <a:t> B Slight		(slightb@mgsg.kent.sch.uk)</a:t>
            </a:r>
          </a:p>
          <a:p>
            <a:endParaRPr lang="en-US" sz="1200" dirty="0"/>
          </a:p>
          <a:p>
            <a:r>
              <a:rPr lang="en-US" sz="1200" b="1" dirty="0"/>
              <a:t>Head of Sixth Form</a:t>
            </a:r>
          </a:p>
          <a:p>
            <a:r>
              <a:rPr lang="en-US" sz="1200" dirty="0"/>
              <a:t>Mrs L Absolon		(absolonl@mgsg.kent.sch.uk)</a:t>
            </a:r>
            <a:endParaRPr lang="en-GB" sz="1200" dirty="0"/>
          </a:p>
        </p:txBody>
      </p:sp>
      <p:pic>
        <p:nvPicPr>
          <p:cNvPr id="6" name="Picture 5">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
        <p:nvSpPr>
          <p:cNvPr id="7" name="Slide Number Placeholder 6"/>
          <p:cNvSpPr>
            <a:spLocks noGrp="1"/>
          </p:cNvSpPr>
          <p:nvPr>
            <p:ph type="sldNum" sz="quarter" idx="12"/>
          </p:nvPr>
        </p:nvSpPr>
        <p:spPr/>
        <p:txBody>
          <a:bodyPr/>
          <a:lstStyle/>
          <a:p>
            <a:fld id="{650391BF-FD7F-45B7-B978-C6D8C76A833A}" type="slidenum">
              <a:rPr lang="en-GB" smtClean="0"/>
              <a:t>2</a:t>
            </a:fld>
            <a:endParaRPr lang="en-GB"/>
          </a:p>
        </p:txBody>
      </p:sp>
      <p:sp>
        <p:nvSpPr>
          <p:cNvPr id="8" name="Title 1"/>
          <p:cNvSpPr txBox="1">
            <a:spLocks/>
          </p:cNvSpPr>
          <p:nvPr/>
        </p:nvSpPr>
        <p:spPr>
          <a:xfrm>
            <a:off x="475278" y="6028275"/>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What is Sixth Form?</a:t>
            </a:r>
            <a:endParaRPr lang="en-GB" sz="1600" b="1" dirty="0">
              <a:latin typeface="+mn-lt"/>
            </a:endParaRPr>
          </a:p>
        </p:txBody>
      </p:sp>
      <p:sp>
        <p:nvSpPr>
          <p:cNvPr id="9" name="Rectangle 8"/>
          <p:cNvSpPr/>
          <p:nvPr/>
        </p:nvSpPr>
        <p:spPr>
          <a:xfrm>
            <a:off x="411251" y="6597732"/>
            <a:ext cx="6605587" cy="1384995"/>
          </a:xfrm>
          <a:prstGeom prst="rect">
            <a:avLst/>
          </a:prstGeom>
        </p:spPr>
        <p:txBody>
          <a:bodyPr wrap="square">
            <a:spAutoFit/>
          </a:bodyPr>
          <a:lstStyle/>
          <a:p>
            <a:pPr marL="285750" indent="-285750">
              <a:buFont typeface="Arial" panose="020B0604020202020204" pitchFamily="34" charset="0"/>
              <a:buChar char="•"/>
            </a:pPr>
            <a:r>
              <a:rPr lang="en-GB" sz="1200" dirty="0"/>
              <a:t>Preparation for life beyond school</a:t>
            </a:r>
          </a:p>
          <a:p>
            <a:pPr marL="285750" indent="-285750">
              <a:buFont typeface="Arial" panose="020B0604020202020204" pitchFamily="34" charset="0"/>
              <a:buChar char="•"/>
            </a:pPr>
            <a:r>
              <a:rPr lang="en-GB" sz="1200" dirty="0"/>
              <a:t>Becoming more independent in both learning and decision making</a:t>
            </a:r>
          </a:p>
          <a:p>
            <a:pPr marL="285750" indent="-285750">
              <a:buFont typeface="Arial" panose="020B0604020202020204" pitchFamily="34" charset="0"/>
              <a:buChar char="•"/>
            </a:pPr>
            <a:r>
              <a:rPr lang="en-GB" sz="1200" dirty="0"/>
              <a:t>Taking responsibility for your own achievement, involvement in school life, developing leadership skills, engaging with the school and wider communities</a:t>
            </a:r>
          </a:p>
          <a:p>
            <a:pPr marL="285750" indent="-285750">
              <a:buFont typeface="Arial" panose="020B0604020202020204" pitchFamily="34" charset="0"/>
              <a:buChar char="•"/>
            </a:pPr>
            <a:r>
              <a:rPr lang="en-GB" sz="1200" dirty="0"/>
              <a:t>Formal examinations</a:t>
            </a:r>
          </a:p>
          <a:p>
            <a:pPr marL="285750" indent="-285750">
              <a:buFont typeface="Arial" panose="020B0604020202020204" pitchFamily="34" charset="0"/>
              <a:buChar char="•"/>
            </a:pPr>
            <a:r>
              <a:rPr lang="en-GB" sz="1200" dirty="0"/>
              <a:t>Preparation for Higher Education</a:t>
            </a:r>
          </a:p>
          <a:p>
            <a:pPr marL="285750" indent="-285750">
              <a:buFont typeface="Arial" panose="020B0604020202020204" pitchFamily="34" charset="0"/>
              <a:buChar char="•"/>
            </a:pPr>
            <a:r>
              <a:rPr lang="en-GB" sz="1200" dirty="0"/>
              <a:t>Preparation for employment</a:t>
            </a:r>
          </a:p>
        </p:txBody>
      </p:sp>
      <p:sp>
        <p:nvSpPr>
          <p:cNvPr id="10" name="Title 1">
            <a:extLst>
              <a:ext uri="{FF2B5EF4-FFF2-40B4-BE49-F238E27FC236}">
                <a16:creationId xmlns:a16="http://schemas.microsoft.com/office/drawing/2014/main" id="{D3958B00-9CB3-4AC2-8D8F-896A0E21F4F8}"/>
              </a:ext>
            </a:extLst>
          </p:cNvPr>
          <p:cNvSpPr txBox="1">
            <a:spLocks/>
          </p:cNvSpPr>
          <p:nvPr/>
        </p:nvSpPr>
        <p:spPr>
          <a:xfrm>
            <a:off x="443265" y="7955277"/>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Key dates</a:t>
            </a:r>
            <a:endParaRPr lang="en-GB" sz="1600" b="1" dirty="0">
              <a:latin typeface="+mn-lt"/>
            </a:endParaRPr>
          </a:p>
        </p:txBody>
      </p:sp>
      <p:sp>
        <p:nvSpPr>
          <p:cNvPr id="11" name="Content Placeholder 2">
            <a:extLst>
              <a:ext uri="{FF2B5EF4-FFF2-40B4-BE49-F238E27FC236}">
                <a16:creationId xmlns:a16="http://schemas.microsoft.com/office/drawing/2014/main" id="{552D530C-38FE-43F6-81D3-2A68C8B09FF7}"/>
              </a:ext>
            </a:extLst>
          </p:cNvPr>
          <p:cNvSpPr txBox="1">
            <a:spLocks/>
          </p:cNvSpPr>
          <p:nvPr/>
        </p:nvSpPr>
        <p:spPr>
          <a:xfrm>
            <a:off x="519727" y="8608869"/>
            <a:ext cx="6520220" cy="2240347"/>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sz="1200" dirty="0"/>
              <a:t>8</a:t>
            </a:r>
            <a:r>
              <a:rPr lang="en-US" sz="1200" baseline="30000" dirty="0"/>
              <a:t>th</a:t>
            </a:r>
            <a:r>
              <a:rPr lang="en-US" sz="1200" dirty="0"/>
              <a:t> October- First Year 12 progress review available. </a:t>
            </a:r>
          </a:p>
          <a:p>
            <a:r>
              <a:rPr lang="en-US" sz="1200" dirty="0"/>
              <a:t>24</a:t>
            </a:r>
            <a:r>
              <a:rPr lang="en-US" sz="1200" baseline="30000" dirty="0"/>
              <a:t>th</a:t>
            </a:r>
            <a:r>
              <a:rPr lang="en-US" sz="1200" dirty="0"/>
              <a:t> November 4:00-7:00pm Year 12 &amp; 13 Parents Evening</a:t>
            </a:r>
          </a:p>
          <a:p>
            <a:r>
              <a:rPr lang="en-US" sz="1200" dirty="0"/>
              <a:t>17</a:t>
            </a:r>
            <a:r>
              <a:rPr lang="en-US" sz="1200" baseline="30000" dirty="0"/>
              <a:t>th</a:t>
            </a:r>
            <a:r>
              <a:rPr lang="en-US" sz="1200" dirty="0"/>
              <a:t> - 22</a:t>
            </a:r>
            <a:r>
              <a:rPr lang="en-US" sz="1200" baseline="30000" dirty="0"/>
              <a:t>nd</a:t>
            </a:r>
            <a:r>
              <a:rPr lang="en-US" sz="1200" dirty="0"/>
              <a:t> January- Year 12 in-class assessment week</a:t>
            </a:r>
          </a:p>
          <a:p>
            <a:r>
              <a:rPr lang="en-US" sz="1200" dirty="0"/>
              <a:t>18</a:t>
            </a:r>
            <a:r>
              <a:rPr lang="en-US" sz="1200" baseline="30000" dirty="0"/>
              <a:t>th</a:t>
            </a:r>
            <a:r>
              <a:rPr lang="en-US" sz="1200" dirty="0"/>
              <a:t> May- 27</a:t>
            </a:r>
            <a:r>
              <a:rPr lang="en-US" sz="1200" baseline="30000" dirty="0"/>
              <a:t>th</a:t>
            </a:r>
            <a:r>
              <a:rPr lang="en-US" sz="1200" dirty="0"/>
              <a:t> May- Year 12 internal tests</a:t>
            </a:r>
          </a:p>
          <a:p>
            <a:r>
              <a:rPr lang="en-US" sz="1200" dirty="0"/>
              <a:t>14</a:t>
            </a:r>
            <a:r>
              <a:rPr lang="en-US" sz="1200" baseline="30000" dirty="0"/>
              <a:t>th</a:t>
            </a:r>
            <a:r>
              <a:rPr lang="en-US" sz="1200" dirty="0"/>
              <a:t> June- 4:00-6:30pm Year 12 Parents Evening</a:t>
            </a:r>
          </a:p>
          <a:p>
            <a:r>
              <a:rPr lang="en-US" sz="1200" dirty="0"/>
              <a:t>17</a:t>
            </a:r>
            <a:r>
              <a:rPr lang="en-US" sz="1200" baseline="30000" dirty="0"/>
              <a:t>th</a:t>
            </a:r>
            <a:r>
              <a:rPr lang="en-US" sz="1200" dirty="0"/>
              <a:t> June- Year 12 internal exam results published</a:t>
            </a:r>
          </a:p>
          <a:p>
            <a:r>
              <a:rPr lang="en-US" sz="1200" dirty="0"/>
              <a:t>August (Date TBC)- AS Level results day</a:t>
            </a:r>
          </a:p>
          <a:p>
            <a:endParaRPr lang="en-US" sz="1200" dirty="0"/>
          </a:p>
          <a:p>
            <a:endParaRPr lang="en-GB" sz="1200" dirty="0"/>
          </a:p>
        </p:txBody>
      </p:sp>
    </p:spTree>
    <p:extLst>
      <p:ext uri="{BB962C8B-B14F-4D97-AF65-F5344CB8AC3E}">
        <p14:creationId xmlns:p14="http://schemas.microsoft.com/office/powerpoint/2010/main" val="308509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3</a:t>
            </a:fld>
            <a:endParaRPr lang="en-GB"/>
          </a:p>
        </p:txBody>
      </p:sp>
      <p:pic>
        <p:nvPicPr>
          <p:cNvPr id="5" name="Picture 4">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
        <p:nvSpPr>
          <p:cNvPr id="7" name="Title 1"/>
          <p:cNvSpPr txBox="1">
            <a:spLocks/>
          </p:cNvSpPr>
          <p:nvPr/>
        </p:nvSpPr>
        <p:spPr>
          <a:xfrm>
            <a:off x="414488" y="29175"/>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What are A Levels today?</a:t>
            </a:r>
            <a:endParaRPr lang="en-GB" sz="1600" b="1" dirty="0">
              <a:latin typeface="+mn-lt"/>
            </a:endParaRPr>
          </a:p>
        </p:txBody>
      </p:sp>
      <p:sp>
        <p:nvSpPr>
          <p:cNvPr id="8" name="Content Placeholder 2"/>
          <p:cNvSpPr txBox="1">
            <a:spLocks/>
          </p:cNvSpPr>
          <p:nvPr/>
        </p:nvSpPr>
        <p:spPr>
          <a:xfrm>
            <a:off x="414488" y="607745"/>
            <a:ext cx="6265477" cy="2057400"/>
          </a:xfrm>
          <a:prstGeom prst="rect">
            <a:avLst/>
          </a:prstGeom>
        </p:spPr>
        <p:txBody>
          <a:bodyPr vert="horz" lIns="91440" tIns="45720" rIns="91440" bIns="45720" rtlCol="0">
            <a:normAutofit lnSpcReduction="10000"/>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A Levels are now linear– 2 year courses with examinations at the end of the 2 years. AS Levels can still be taken with some courses. </a:t>
            </a:r>
          </a:p>
          <a:p>
            <a:pPr marL="0" indent="0">
              <a:buNone/>
            </a:pPr>
            <a:r>
              <a:rPr lang="en-GB" sz="1200" dirty="0"/>
              <a:t>At Mayfield Grammar School, students start with 3 or 4 subjects, continuing with 3 into Year 13. Students will confirm which subject will be their AS Level after their mock examinations. </a:t>
            </a:r>
          </a:p>
          <a:p>
            <a:pPr marL="0" indent="0">
              <a:buNone/>
            </a:pPr>
            <a:r>
              <a:rPr lang="en-GB" sz="1200" dirty="0"/>
              <a:t>Continuation from the Year 12 course to the Year 13 course in a subject is dependent upon passing the internal examination at the end of Year 12. If a student gains only a D or E grade she/he will be expected to re-sit part of that examination to improve the marks in order to continue with the course in that subject. No student can continue a subject without a pass grade at the end of Year 12 </a:t>
            </a:r>
          </a:p>
          <a:p>
            <a:pPr marL="0" indent="0">
              <a:buNone/>
            </a:pPr>
            <a:r>
              <a:rPr lang="en-GB" sz="1200" dirty="0"/>
              <a:t>When applying to UCAS, students may have an AS Level and EPQ qualification. The EPQ qualification will begin towards the end of Year 12 with final assessment taking place in Year 13. </a:t>
            </a:r>
          </a:p>
          <a:p>
            <a:pPr marL="0" indent="0">
              <a:buFont typeface="Arial" panose="020B0604020202020204" pitchFamily="34" charset="0"/>
              <a:buNone/>
            </a:pPr>
            <a:endParaRPr lang="en-GB" sz="1200" dirty="0"/>
          </a:p>
        </p:txBody>
      </p:sp>
      <p:sp>
        <p:nvSpPr>
          <p:cNvPr id="9" name="Title 1"/>
          <p:cNvSpPr txBox="1">
            <a:spLocks/>
          </p:cNvSpPr>
          <p:nvPr/>
        </p:nvSpPr>
        <p:spPr>
          <a:xfrm>
            <a:off x="414488" y="2626337"/>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Enrichment at Mayfield</a:t>
            </a:r>
            <a:endParaRPr lang="en-GB" sz="1600" b="1" dirty="0">
              <a:latin typeface="+mn-lt"/>
            </a:endParaRPr>
          </a:p>
        </p:txBody>
      </p:sp>
      <p:sp>
        <p:nvSpPr>
          <p:cNvPr id="10" name="Content Placeholder 2"/>
          <p:cNvSpPr txBox="1">
            <a:spLocks/>
          </p:cNvSpPr>
          <p:nvPr/>
        </p:nvSpPr>
        <p:spPr>
          <a:xfrm>
            <a:off x="414488" y="3122497"/>
            <a:ext cx="6520220" cy="1524156"/>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We pride ourselves on our enrichment at Mayfield Grammar School and this continues for students throughout the Sixth Form. The primary purpose of this is to prepare students to be lifelong independent learners, cope with the practicalities of the real world and to broaden their horizons. </a:t>
            </a:r>
          </a:p>
          <a:p>
            <a:pPr marL="0" indent="0">
              <a:buNone/>
            </a:pPr>
            <a:r>
              <a:rPr lang="en-GB" sz="1200" dirty="0"/>
              <a:t>Enrichment is delivered through General Lecture, Prep and PSHE lessons alongside opportunities for students to get involved in activities such as volunteering in the wider community. </a:t>
            </a:r>
          </a:p>
          <a:p>
            <a:pPr marL="0" indent="0">
              <a:buFont typeface="Arial" panose="020B0604020202020204" pitchFamily="34" charset="0"/>
              <a:buNone/>
            </a:pPr>
            <a:r>
              <a:rPr lang="en-GB" sz="1200" dirty="0"/>
              <a:t>All students are encouraged to complete work experience because it is important in developing employability skills and in helping students to consolidate their future career paths. Employers and universities increasingly expect applicants to have some relevant work experience. </a:t>
            </a:r>
          </a:p>
        </p:txBody>
      </p:sp>
      <p:pic>
        <p:nvPicPr>
          <p:cNvPr id="11" name="Picture 10"/>
          <p:cNvPicPr>
            <a:picLocks noChangeAspect="1"/>
          </p:cNvPicPr>
          <p:nvPr/>
        </p:nvPicPr>
        <p:blipFill>
          <a:blip r:embed="rId3"/>
          <a:stretch>
            <a:fillRect/>
          </a:stretch>
        </p:blipFill>
        <p:spPr>
          <a:xfrm>
            <a:off x="710926" y="6354779"/>
            <a:ext cx="6137821" cy="3220894"/>
          </a:xfrm>
          <a:prstGeom prst="rect">
            <a:avLst/>
          </a:prstGeom>
        </p:spPr>
      </p:pic>
      <p:sp>
        <p:nvSpPr>
          <p:cNvPr id="12" name="Title 1"/>
          <p:cNvSpPr txBox="1">
            <a:spLocks/>
          </p:cNvSpPr>
          <p:nvPr/>
        </p:nvSpPr>
        <p:spPr>
          <a:xfrm>
            <a:off x="414488" y="4547666"/>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A year in the life of a Sixth Former</a:t>
            </a:r>
            <a:endParaRPr lang="en-GB" sz="1600" b="1" dirty="0">
              <a:latin typeface="+mn-lt"/>
            </a:endParaRPr>
          </a:p>
        </p:txBody>
      </p:sp>
      <p:sp>
        <p:nvSpPr>
          <p:cNvPr id="13" name="Content Placeholder 2"/>
          <p:cNvSpPr txBox="1">
            <a:spLocks/>
          </p:cNvSpPr>
          <p:nvPr/>
        </p:nvSpPr>
        <p:spPr>
          <a:xfrm>
            <a:off x="414488" y="5181728"/>
            <a:ext cx="6520220" cy="1274934"/>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1200" dirty="0"/>
              <a:t>As with all new pathways, studying towards A Levels can be both incredibly challenging and very rewarding. It is natural for students to go through periods of both positive and negative feelings towards their studies and it is important to remember that the next two years are a marathon and not a sprint. Building up an effective and resilient approach to adversity is just as important as achieving their full academic potential. </a:t>
            </a:r>
            <a:endParaRPr lang="en-GB" sz="1200" dirty="0"/>
          </a:p>
        </p:txBody>
      </p:sp>
    </p:spTree>
    <p:extLst>
      <p:ext uri="{BB962C8B-B14F-4D97-AF65-F5344CB8AC3E}">
        <p14:creationId xmlns:p14="http://schemas.microsoft.com/office/powerpoint/2010/main" val="268266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4</a:t>
            </a:fld>
            <a:endParaRPr lang="en-GB"/>
          </a:p>
        </p:txBody>
      </p:sp>
      <p:pic>
        <p:nvPicPr>
          <p:cNvPr id="5" name="Picture 4">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
        <p:nvSpPr>
          <p:cNvPr id="6" name="Title 1"/>
          <p:cNvSpPr txBox="1">
            <a:spLocks/>
          </p:cNvSpPr>
          <p:nvPr/>
        </p:nvSpPr>
        <p:spPr>
          <a:xfrm>
            <a:off x="341928" y="0"/>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Our expectations</a:t>
            </a:r>
            <a:endParaRPr lang="en-GB" sz="1600" b="1" dirty="0">
              <a:latin typeface="+mn-lt"/>
            </a:endParaRPr>
          </a:p>
        </p:txBody>
      </p:sp>
      <p:sp>
        <p:nvSpPr>
          <p:cNvPr id="7" name="Content Placeholder 2"/>
          <p:cNvSpPr txBox="1">
            <a:spLocks/>
          </p:cNvSpPr>
          <p:nvPr/>
        </p:nvSpPr>
        <p:spPr>
          <a:xfrm>
            <a:off x="341928" y="590394"/>
            <a:ext cx="6520220" cy="6571913"/>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We do expect the following from our Sixth Form students:</a:t>
            </a:r>
          </a:p>
          <a:p>
            <a:pPr fontAlgn="auto">
              <a:spcAft>
                <a:spcPts val="0"/>
              </a:spcAft>
              <a:defRPr/>
            </a:pPr>
            <a:r>
              <a:rPr lang="en-GB" altLang="en-US" sz="1200" dirty="0"/>
              <a:t>Commitment to their studies</a:t>
            </a:r>
          </a:p>
          <a:p>
            <a:pPr fontAlgn="auto">
              <a:spcAft>
                <a:spcPts val="0"/>
              </a:spcAft>
              <a:defRPr/>
            </a:pPr>
            <a:r>
              <a:rPr lang="en-GB" altLang="en-US" sz="1200" dirty="0"/>
              <a:t>Involvement in school community</a:t>
            </a:r>
          </a:p>
          <a:p>
            <a:pPr fontAlgn="auto">
              <a:spcAft>
                <a:spcPts val="0"/>
              </a:spcAft>
              <a:defRPr/>
            </a:pPr>
            <a:r>
              <a:rPr lang="en-GB" altLang="en-US" sz="1200" dirty="0"/>
              <a:t>Adherence to school procedures</a:t>
            </a:r>
          </a:p>
          <a:p>
            <a:pPr fontAlgn="auto">
              <a:spcAft>
                <a:spcPts val="0"/>
              </a:spcAft>
              <a:defRPr/>
            </a:pPr>
            <a:r>
              <a:rPr lang="en-GB" altLang="en-US" sz="1200" dirty="0"/>
              <a:t>High levels of punctuality and attendance (Above 97%)</a:t>
            </a:r>
          </a:p>
          <a:p>
            <a:pPr fontAlgn="auto">
              <a:spcAft>
                <a:spcPts val="0"/>
              </a:spcAft>
              <a:defRPr/>
            </a:pPr>
            <a:r>
              <a:rPr lang="en-GB" altLang="en-US" sz="1200" dirty="0"/>
              <a:t>High standard of dress and appearance</a:t>
            </a:r>
            <a:endParaRPr lang="en-US" altLang="en-US" sz="1200" dirty="0"/>
          </a:p>
          <a:p>
            <a:pPr marL="0" indent="0" fontAlgn="auto">
              <a:spcAft>
                <a:spcPts val="0"/>
              </a:spcAft>
              <a:buNone/>
              <a:defRPr/>
            </a:pPr>
            <a:r>
              <a:rPr lang="en-US" altLang="en-US" sz="1200" dirty="0"/>
              <a:t>Over the next fortnight, students will be expected to sign a Student Learning Agreement which is a contract between them and us as a school. The contract outlines information regarding the following: </a:t>
            </a:r>
          </a:p>
          <a:p>
            <a:pPr fontAlgn="auto">
              <a:spcAft>
                <a:spcPts val="0"/>
              </a:spcAft>
              <a:defRPr/>
            </a:pPr>
            <a:r>
              <a:rPr lang="en-GB" altLang="en-US" sz="1200" dirty="0"/>
              <a:t>Authorised and unauthorised absence</a:t>
            </a:r>
          </a:p>
          <a:p>
            <a:pPr fontAlgn="auto">
              <a:spcAft>
                <a:spcPts val="0"/>
              </a:spcAft>
              <a:defRPr/>
            </a:pPr>
            <a:r>
              <a:rPr lang="en-GB" altLang="en-US" sz="1200" dirty="0"/>
              <a:t>Notification and evidence</a:t>
            </a:r>
          </a:p>
          <a:p>
            <a:pPr fontAlgn="auto">
              <a:spcAft>
                <a:spcPts val="0"/>
              </a:spcAft>
              <a:defRPr/>
            </a:pPr>
            <a:r>
              <a:rPr lang="en-GB" altLang="en-US" sz="1200" dirty="0"/>
              <a:t>Other expectations </a:t>
            </a:r>
          </a:p>
          <a:p>
            <a:pPr fontAlgn="auto">
              <a:spcAft>
                <a:spcPts val="0"/>
              </a:spcAft>
              <a:defRPr/>
            </a:pPr>
            <a:r>
              <a:rPr lang="en-GB" altLang="en-US" sz="1200" dirty="0"/>
              <a:t>Bursary Fund</a:t>
            </a:r>
          </a:p>
          <a:p>
            <a:pPr fontAlgn="auto">
              <a:spcAft>
                <a:spcPts val="0"/>
              </a:spcAft>
              <a:defRPr/>
            </a:pPr>
            <a:r>
              <a:rPr lang="en-GB" altLang="en-US" sz="1200" dirty="0"/>
              <a:t>Our commitment to support </a:t>
            </a:r>
            <a:endParaRPr lang="en-US" altLang="en-US" sz="1200" dirty="0"/>
          </a:p>
          <a:p>
            <a:pPr marL="0" indent="0" fontAlgn="auto">
              <a:spcAft>
                <a:spcPts val="0"/>
              </a:spcAft>
              <a:buNone/>
              <a:defRPr/>
            </a:pPr>
            <a:r>
              <a:rPr lang="en-US" altLang="en-US" sz="1200" dirty="0"/>
              <a:t>In exchange, </a:t>
            </a:r>
            <a:r>
              <a:rPr lang="en-GB" altLang="en-US" sz="1200" dirty="0"/>
              <a:t>students can expect a high quality education, careful monitoring of progress against potential, ongoing communication, a high level of commitment to pastoral welfare and a good programme of preparation for the future from Mayfield Grammar School.</a:t>
            </a:r>
          </a:p>
          <a:p>
            <a:pPr marL="0" indent="0" fontAlgn="auto">
              <a:spcAft>
                <a:spcPts val="0"/>
              </a:spcAft>
              <a:buNone/>
              <a:defRPr/>
            </a:pPr>
            <a:r>
              <a:rPr lang="en-GB" sz="1200" dirty="0"/>
              <a:t>We reserve the right to remove students from courses at any point if their performance fails to reach certain standards. </a:t>
            </a:r>
          </a:p>
          <a:p>
            <a:pPr marL="0" indent="0">
              <a:buNone/>
              <a:defRPr/>
            </a:pPr>
            <a:r>
              <a:rPr lang="en-GB" sz="1200" dirty="0"/>
              <a:t>In general the criteria we would operate may be summarised as expectations that the student will achieve standards of progress and behaviour that are 'reasonable’. </a:t>
            </a:r>
          </a:p>
          <a:p>
            <a:pPr marL="0" indent="0">
              <a:buNone/>
              <a:defRPr/>
            </a:pPr>
            <a:r>
              <a:rPr lang="en-GB" sz="1200" dirty="0"/>
              <a:t>Some specific examples are:- </a:t>
            </a:r>
          </a:p>
          <a:p>
            <a:pPr>
              <a:defRPr/>
            </a:pPr>
            <a:r>
              <a:rPr lang="en-GB" sz="1200" dirty="0"/>
              <a:t>Where attendance at school, or in individual subject lessons, falls below 98% without satisfactory explanation. </a:t>
            </a:r>
          </a:p>
          <a:p>
            <a:pPr>
              <a:defRPr/>
            </a:pPr>
            <a:r>
              <a:rPr lang="en-GB" sz="1200" dirty="0"/>
              <a:t>Where at least 90% of the pieces of work set are not completed satisfactorily. </a:t>
            </a:r>
          </a:p>
          <a:p>
            <a:pPr>
              <a:defRPr/>
            </a:pPr>
            <a:r>
              <a:rPr lang="en-GB" sz="1200" dirty="0"/>
              <a:t>Where the student's progress continues to fall below acceptable standards as measured by progress reviews and report assessments. </a:t>
            </a:r>
          </a:p>
          <a:p>
            <a:pPr>
              <a:defRPr/>
            </a:pPr>
            <a:r>
              <a:rPr lang="en-GB" sz="1200" dirty="0"/>
              <a:t>Where behaviour is hindering the progress of either the student or the group(s) she/he is part of. </a:t>
            </a:r>
            <a:r>
              <a:rPr lang="en-GB" altLang="en-US" sz="1200" dirty="0"/>
              <a:t> </a:t>
            </a:r>
          </a:p>
          <a:p>
            <a:pPr marL="0" indent="0" fontAlgn="auto">
              <a:spcAft>
                <a:spcPts val="0"/>
              </a:spcAft>
              <a:buNone/>
              <a:defRPr/>
            </a:pPr>
            <a:endParaRPr lang="en-GB" altLang="en-US" sz="1200" dirty="0"/>
          </a:p>
          <a:p>
            <a:pPr marL="0" indent="0">
              <a:buNone/>
            </a:pPr>
            <a:endParaRPr lang="en-GB" sz="1200" dirty="0"/>
          </a:p>
          <a:p>
            <a:pPr marL="0" indent="0">
              <a:buFont typeface="Arial" panose="020B0604020202020204" pitchFamily="34" charset="0"/>
              <a:buNone/>
            </a:pPr>
            <a:endParaRPr lang="en-GB" sz="1200" dirty="0"/>
          </a:p>
        </p:txBody>
      </p:sp>
      <p:sp>
        <p:nvSpPr>
          <p:cNvPr id="11" name="Title 1"/>
          <p:cNvSpPr txBox="1">
            <a:spLocks/>
          </p:cNvSpPr>
          <p:nvPr/>
        </p:nvSpPr>
        <p:spPr>
          <a:xfrm>
            <a:off x="341928" y="6843201"/>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What should you expect from your son/daughter?</a:t>
            </a:r>
            <a:endParaRPr lang="en-GB" sz="1600" b="1" dirty="0">
              <a:latin typeface="+mn-lt"/>
            </a:endParaRPr>
          </a:p>
        </p:txBody>
      </p:sp>
      <p:sp>
        <p:nvSpPr>
          <p:cNvPr id="12" name="Content Placeholder 2"/>
          <p:cNvSpPr txBox="1">
            <a:spLocks/>
          </p:cNvSpPr>
          <p:nvPr/>
        </p:nvSpPr>
        <p:spPr>
          <a:xfrm>
            <a:off x="414490" y="7446927"/>
            <a:ext cx="3900703" cy="3944801"/>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fontAlgn="auto">
              <a:spcAft>
                <a:spcPts val="0"/>
              </a:spcAft>
              <a:defRPr/>
            </a:pPr>
            <a:r>
              <a:rPr lang="en-GB" altLang="en-US" sz="1200" dirty="0"/>
              <a:t>4 hours study outside lessons per subject per week</a:t>
            </a:r>
          </a:p>
          <a:p>
            <a:pPr fontAlgn="auto">
              <a:spcAft>
                <a:spcPts val="0"/>
              </a:spcAft>
              <a:defRPr/>
            </a:pPr>
            <a:r>
              <a:rPr lang="en-GB" altLang="en-US" sz="1200" dirty="0"/>
              <a:t>Attendance at school by 8.30am, every day.</a:t>
            </a:r>
          </a:p>
          <a:p>
            <a:pPr fontAlgn="auto">
              <a:spcAft>
                <a:spcPts val="0"/>
              </a:spcAft>
              <a:defRPr/>
            </a:pPr>
            <a:r>
              <a:rPr lang="en-GB" altLang="en-US" sz="1200" dirty="0"/>
              <a:t>Full attendance at school throughout the day</a:t>
            </a:r>
          </a:p>
          <a:p>
            <a:pPr fontAlgn="auto">
              <a:spcAft>
                <a:spcPts val="0"/>
              </a:spcAft>
              <a:defRPr/>
            </a:pPr>
            <a:r>
              <a:rPr lang="en-GB" altLang="en-US" sz="1200" dirty="0"/>
              <a:t>Regular ‘homework’ in all subjects</a:t>
            </a:r>
          </a:p>
          <a:p>
            <a:pPr fontAlgn="auto">
              <a:spcAft>
                <a:spcPts val="0"/>
              </a:spcAft>
              <a:defRPr/>
            </a:pPr>
            <a:r>
              <a:rPr lang="en-GB" altLang="en-US" sz="1200" dirty="0"/>
              <a:t>Continuation of courses through to the summer exams in Year 13</a:t>
            </a:r>
          </a:p>
          <a:p>
            <a:pPr fontAlgn="auto">
              <a:spcAft>
                <a:spcPts val="0"/>
              </a:spcAft>
              <a:defRPr/>
            </a:pPr>
            <a:r>
              <a:rPr lang="en-GB" altLang="en-US" sz="1200" dirty="0"/>
              <a:t>Stress(!) Especially at exam and coursework deadlines.</a:t>
            </a:r>
            <a:endParaRPr lang="en-US" altLang="en-US" sz="1200" dirty="0"/>
          </a:p>
          <a:p>
            <a:pPr marL="0" indent="0" fontAlgn="auto">
              <a:spcAft>
                <a:spcPts val="0"/>
              </a:spcAft>
              <a:buNone/>
              <a:defRPr/>
            </a:pPr>
            <a:r>
              <a:rPr lang="en-US" altLang="en-US" sz="1200" dirty="0"/>
              <a:t>In order to help your daughter/son achieve their full potential, we would ask that you support them by discouraging too much paid employment outside school. We recommend no more than eight hours paid employment per week to ensure a correct balance between home, studying and employment. </a:t>
            </a:r>
            <a:endParaRPr lang="en-GB" altLang="en-US" sz="1200" dirty="0"/>
          </a:p>
        </p:txBody>
      </p:sp>
      <p:pic>
        <p:nvPicPr>
          <p:cNvPr id="1026" name="Picture 2" descr="100% pass rate at A level  A* - B 37.17%  A* - C 70.80%  A* - E 100%  Congratulations to all our students for their fantastic achievements. - ppt  downloa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5194" y="7668058"/>
            <a:ext cx="3244481" cy="2433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817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5</a:t>
            </a:fld>
            <a:endParaRPr lang="en-GB"/>
          </a:p>
        </p:txBody>
      </p:sp>
      <p:pic>
        <p:nvPicPr>
          <p:cNvPr id="5" name="Picture 4">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
        <p:nvSpPr>
          <p:cNvPr id="6" name="Title 1"/>
          <p:cNvSpPr txBox="1">
            <a:spLocks/>
          </p:cNvSpPr>
          <p:nvPr/>
        </p:nvSpPr>
        <p:spPr>
          <a:xfrm>
            <a:off x="310178" y="0"/>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Managing time effectively</a:t>
            </a:r>
            <a:endParaRPr lang="en-GB" sz="1600" b="1" dirty="0">
              <a:latin typeface="+mn-lt"/>
            </a:endParaRPr>
          </a:p>
        </p:txBody>
      </p:sp>
      <p:sp>
        <p:nvSpPr>
          <p:cNvPr id="7" name="Content Placeholder 2"/>
          <p:cNvSpPr txBox="1">
            <a:spLocks/>
          </p:cNvSpPr>
          <p:nvPr/>
        </p:nvSpPr>
        <p:spPr>
          <a:xfrm>
            <a:off x="310178" y="711043"/>
            <a:ext cx="6297227" cy="2168349"/>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Attendance in the Sixth Form is </a:t>
            </a:r>
            <a:r>
              <a:rPr lang="en-GB" sz="1200" b="1" dirty="0"/>
              <a:t>vital</a:t>
            </a:r>
            <a:r>
              <a:rPr lang="en-GB" sz="1200" dirty="0"/>
              <a:t>. </a:t>
            </a:r>
            <a:r>
              <a:rPr lang="en-GB" sz="1200" u="sng" dirty="0"/>
              <a:t>Attendance at all taught lessons (including PREP and the </a:t>
            </a:r>
            <a:r>
              <a:rPr lang="en-GB" sz="1200" u="sng"/>
              <a:t>General Lecture) </a:t>
            </a:r>
            <a:r>
              <a:rPr lang="en-GB" sz="1200" u="sng" dirty="0"/>
              <a:t>and tutor periods is compulsory.</a:t>
            </a:r>
            <a:r>
              <a:rPr lang="en-GB" sz="1200" dirty="0"/>
              <a:t> Year 12 student are permitted to leave school at lunchtime but must sign in and out at the Attendance Hatch. They must remain on site at all times, even if they do not have a taught lesson for Period 5. </a:t>
            </a:r>
          </a:p>
          <a:p>
            <a:pPr marL="0" indent="0">
              <a:buNone/>
            </a:pPr>
            <a:r>
              <a:rPr lang="en-GB" sz="1200" dirty="0"/>
              <a:t>Success at GCSE does not necessarily equate to automatic success at A Level and there is a direct correlation between poor attendance and low attainment. Students are expected to be in school for all of their lessons and our expectation is that students maintain above 97% attendance to school. </a:t>
            </a:r>
          </a:p>
          <a:p>
            <a:pPr marL="0" indent="0">
              <a:buNone/>
            </a:pPr>
            <a:r>
              <a:rPr lang="en-US" sz="1200" dirty="0"/>
              <a:t>Outside of lesson time, students are encouraged to spend an average of 15 hours per week focusing on their chosen subjects.  Students are encouraged to manage their time effectively and </a:t>
            </a:r>
            <a:r>
              <a:rPr lang="en-US" sz="1200" dirty="0" err="1"/>
              <a:t>prioritise</a:t>
            </a:r>
            <a:r>
              <a:rPr lang="en-US" sz="1200" dirty="0"/>
              <a:t> their workload to maximize their chance of success.</a:t>
            </a:r>
            <a:endParaRPr lang="en-GB" sz="1200" dirty="0"/>
          </a:p>
          <a:p>
            <a:pPr marL="0" indent="0">
              <a:buFont typeface="Arial" panose="020B0604020202020204" pitchFamily="34" charset="0"/>
              <a:buNone/>
            </a:pPr>
            <a:endParaRPr lang="en-GB" sz="1200" dirty="0"/>
          </a:p>
        </p:txBody>
      </p:sp>
      <p:sp>
        <p:nvSpPr>
          <p:cNvPr id="9" name="Title 1"/>
          <p:cNvSpPr txBox="1">
            <a:spLocks/>
          </p:cNvSpPr>
          <p:nvPr/>
        </p:nvSpPr>
        <p:spPr>
          <a:xfrm>
            <a:off x="310178" y="2696954"/>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Monitoring progress</a:t>
            </a:r>
            <a:endParaRPr lang="en-GB" sz="1600" b="1" dirty="0">
              <a:latin typeface="+mn-lt"/>
            </a:endParaRPr>
          </a:p>
        </p:txBody>
      </p:sp>
      <p:sp>
        <p:nvSpPr>
          <p:cNvPr id="10" name="Content Placeholder 2"/>
          <p:cNvSpPr txBox="1">
            <a:spLocks/>
          </p:cNvSpPr>
          <p:nvPr/>
        </p:nvSpPr>
        <p:spPr>
          <a:xfrm>
            <a:off x="310178" y="3327662"/>
            <a:ext cx="6520220" cy="1842952"/>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The Go4Schools ICT system which was previously used by us to record and monitor progress has now been replaced by </a:t>
            </a:r>
            <a:r>
              <a:rPr lang="en-GB" sz="1200" dirty="0" err="1"/>
              <a:t>Edulink</a:t>
            </a:r>
            <a:r>
              <a:rPr lang="en-GB" sz="1200" dirty="0"/>
              <a:t>. Throughout the year progress data will be available via </a:t>
            </a:r>
            <a:r>
              <a:rPr lang="en-GB" sz="1200" dirty="0" err="1"/>
              <a:t>Edulink</a:t>
            </a:r>
            <a:r>
              <a:rPr lang="en-GB" sz="1200" dirty="0"/>
              <a:t> which is an online portal that allows you to access your daughter’s/son’s progress grades across their time in Sixth Form. </a:t>
            </a:r>
            <a:endParaRPr lang="en-US" sz="1200" dirty="0"/>
          </a:p>
          <a:p>
            <a:pPr marL="0" indent="0">
              <a:buNone/>
            </a:pPr>
            <a:endParaRPr lang="en-US" sz="1200" dirty="0"/>
          </a:p>
          <a:p>
            <a:pPr marL="0" indent="0">
              <a:buNone/>
            </a:pPr>
            <a:r>
              <a:rPr lang="en-US" sz="1200" dirty="0"/>
              <a:t>Please see the email which was sent to you on Thursday 2</a:t>
            </a:r>
            <a:r>
              <a:rPr lang="en-US" sz="1200" baseline="30000" dirty="0"/>
              <a:t>nd</a:t>
            </a:r>
            <a:r>
              <a:rPr lang="en-US" sz="1200" dirty="0"/>
              <a:t> September for further detail and how to access the new system. If you have not received your login details, please contact the school.</a:t>
            </a:r>
            <a:endParaRPr lang="en-GB" sz="1200" dirty="0"/>
          </a:p>
        </p:txBody>
      </p:sp>
      <p:sp>
        <p:nvSpPr>
          <p:cNvPr id="11" name="Title 1"/>
          <p:cNvSpPr txBox="1">
            <a:spLocks/>
          </p:cNvSpPr>
          <p:nvPr/>
        </p:nvSpPr>
        <p:spPr>
          <a:xfrm>
            <a:off x="310178" y="4642641"/>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What else can you do to help?</a:t>
            </a:r>
            <a:endParaRPr lang="en-GB" sz="1600" b="1" dirty="0">
              <a:latin typeface="+mn-lt"/>
            </a:endParaRPr>
          </a:p>
        </p:txBody>
      </p:sp>
      <p:sp>
        <p:nvSpPr>
          <p:cNvPr id="13" name="Content Placeholder 2"/>
          <p:cNvSpPr txBox="1">
            <a:spLocks/>
          </p:cNvSpPr>
          <p:nvPr/>
        </p:nvSpPr>
        <p:spPr>
          <a:xfrm>
            <a:off x="310178" y="5205765"/>
            <a:ext cx="6520220" cy="1842952"/>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fontAlgn="auto">
              <a:spcAft>
                <a:spcPts val="0"/>
              </a:spcAft>
              <a:defRPr/>
            </a:pPr>
            <a:r>
              <a:rPr lang="en-GB" altLang="en-US" sz="1200" dirty="0"/>
              <a:t>Read the student booklet</a:t>
            </a:r>
          </a:p>
          <a:p>
            <a:pPr fontAlgn="auto">
              <a:spcAft>
                <a:spcPts val="0"/>
              </a:spcAft>
              <a:defRPr/>
            </a:pPr>
            <a:r>
              <a:rPr lang="en-GB" altLang="en-US" sz="1200" dirty="0"/>
              <a:t>Try to monitor time spent on school work</a:t>
            </a:r>
          </a:p>
          <a:p>
            <a:pPr fontAlgn="auto">
              <a:spcAft>
                <a:spcPts val="0"/>
              </a:spcAft>
              <a:defRPr/>
            </a:pPr>
            <a:r>
              <a:rPr lang="en-GB" altLang="en-US" sz="1200" dirty="0"/>
              <a:t>Help to meet attendance and punctuality targets</a:t>
            </a:r>
          </a:p>
          <a:p>
            <a:pPr fontAlgn="auto">
              <a:spcAft>
                <a:spcPts val="0"/>
              </a:spcAft>
              <a:defRPr/>
            </a:pPr>
            <a:r>
              <a:rPr lang="en-GB" altLang="en-US" sz="1200" dirty="0"/>
              <a:t>Encourage participation</a:t>
            </a:r>
          </a:p>
          <a:p>
            <a:pPr fontAlgn="auto">
              <a:spcAft>
                <a:spcPts val="0"/>
              </a:spcAft>
              <a:defRPr/>
            </a:pPr>
            <a:r>
              <a:rPr lang="en-GB" altLang="en-US" sz="1200" dirty="0"/>
              <a:t>Contact school if you are concerned.</a:t>
            </a:r>
          </a:p>
          <a:p>
            <a:pPr marL="0" indent="0">
              <a:buNone/>
            </a:pPr>
            <a:endParaRPr lang="en-GB" sz="1200" dirty="0"/>
          </a:p>
        </p:txBody>
      </p:sp>
    </p:spTree>
    <p:extLst>
      <p:ext uri="{BB962C8B-B14F-4D97-AF65-F5344CB8AC3E}">
        <p14:creationId xmlns:p14="http://schemas.microsoft.com/office/powerpoint/2010/main" val="383727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6</a:t>
            </a:fld>
            <a:endParaRPr lang="en-GB"/>
          </a:p>
        </p:txBody>
      </p:sp>
      <p:sp>
        <p:nvSpPr>
          <p:cNvPr id="5" name="Title 1"/>
          <p:cNvSpPr txBox="1">
            <a:spLocks/>
          </p:cNvSpPr>
          <p:nvPr/>
        </p:nvSpPr>
        <p:spPr>
          <a:xfrm>
            <a:off x="295274" y="-35703"/>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Teaching and learning</a:t>
            </a:r>
            <a:endParaRPr lang="en-GB" sz="1600" b="1" dirty="0">
              <a:latin typeface="+mn-lt"/>
            </a:endParaRPr>
          </a:p>
        </p:txBody>
      </p:sp>
      <p:sp>
        <p:nvSpPr>
          <p:cNvPr id="6" name="Content Placeholder 2"/>
          <p:cNvSpPr txBox="1">
            <a:spLocks/>
          </p:cNvSpPr>
          <p:nvPr/>
        </p:nvSpPr>
        <p:spPr>
          <a:xfrm>
            <a:off x="295274" y="711604"/>
            <a:ext cx="6744673" cy="7530906"/>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None/>
            </a:pPr>
            <a:r>
              <a:rPr lang="en-GB" sz="1200" dirty="0"/>
              <a:t>In Y12 students will continue to make use of the Mayfield Learning Framework.</a:t>
            </a:r>
          </a:p>
          <a:p>
            <a:pPr marL="0" indent="0">
              <a:buNone/>
            </a:pPr>
            <a:r>
              <a:rPr lang="en-GB" sz="1200" dirty="0"/>
              <a:t>The </a:t>
            </a:r>
            <a:r>
              <a:rPr lang="en-GB" sz="1200" b="1" dirty="0"/>
              <a:t>Mayfield Learning Framework </a:t>
            </a:r>
            <a:r>
              <a:rPr lang="en-GB" sz="1200" dirty="0"/>
              <a:t>identifies five key facets of learning which we believe underpin all</a:t>
            </a:r>
            <a:r>
              <a:rPr lang="en-GB" sz="1200" b="1" dirty="0"/>
              <a:t> </a:t>
            </a:r>
            <a:r>
              <a:rPr lang="en-GB" sz="1200" dirty="0"/>
              <a:t>successful learning and we would like each of our students to be aware of these skills as they go about each of their lessons.  </a:t>
            </a:r>
          </a:p>
          <a:p>
            <a:pPr lvl="1"/>
            <a:r>
              <a:rPr lang="en-GB" sz="1200" dirty="0"/>
              <a:t>Cognitive (understanding): what happens in our brain.  Are our students able to think critically and flexibly?  Are they seeing the connections between the learning and their lessons? Are they working accurately? </a:t>
            </a:r>
          </a:p>
          <a:p>
            <a:pPr lvl="1"/>
            <a:r>
              <a:rPr lang="en-GB" sz="1200" dirty="0"/>
              <a:t>Emotional (Focus): How a student behaves in the classroom, interacts with her or his peers, teaching staff and her or his family at home.  How do our students demonstrate that they are engaged in their lessons?  Do they persevere?  How do they manage their emotions?  </a:t>
            </a:r>
          </a:p>
          <a:p>
            <a:pPr lvl="1"/>
            <a:r>
              <a:rPr lang="en-GB" sz="1200" dirty="0"/>
              <a:t>Strategic (Managing your learning): Relates to the way in which our students plan, review and reflect upon their work.  To plan their time well.  </a:t>
            </a:r>
          </a:p>
          <a:p>
            <a:pPr lvl="1"/>
            <a:r>
              <a:rPr lang="en-GB" sz="1200" dirty="0"/>
              <a:t>Social (Who you learn with): It is important that our students should be able to work with others but also have enough personal resilience to work alone.  We want to see our students give, receive and act upon feedback; to see evidence that feedback and targets have been understood and responded to.  </a:t>
            </a:r>
          </a:p>
          <a:p>
            <a:pPr lvl="1"/>
            <a:r>
              <a:rPr lang="en-GB" sz="1200" dirty="0"/>
              <a:t>Communication (Writing and speaking): We aim to make our students aware of how others receive communication.  We would like our students to be active listeners, to communicate clearly, adopting an appropriate tone, taking careful note of spelling, punctuation and grammar. </a:t>
            </a:r>
          </a:p>
          <a:p>
            <a:pPr marL="0" lvl="0" indent="0">
              <a:buNone/>
            </a:pPr>
            <a:r>
              <a:rPr lang="en-GB" sz="1200" b="1" dirty="0"/>
              <a:t>Preferred learning Styles</a:t>
            </a:r>
            <a:r>
              <a:rPr lang="en-GB" sz="1200" dirty="0"/>
              <a:t>: There is much discussion in education about the importance of identifying our preferred ways of learning.  At Mayfield Grammar School we have always stressed that whilst students have a preferred way of learning, the most effective learners are those who use all three styles of learning.</a:t>
            </a:r>
          </a:p>
          <a:p>
            <a:pPr lvl="1"/>
            <a:r>
              <a:rPr lang="en-GB" sz="1200" dirty="0"/>
              <a:t>Visual: mind mapping, highlighting, use of colour and symbols, collages, diagrams, videos, looking at models, watching someone perform a skill.</a:t>
            </a:r>
          </a:p>
          <a:p>
            <a:pPr lvl="1"/>
            <a:r>
              <a:rPr lang="en-GB" sz="1200" dirty="0"/>
              <a:t>Auditory: Taping, working with background music, reading aloud, listening to others, using rhymes or mnemonics as an aid to memory. </a:t>
            </a:r>
          </a:p>
          <a:p>
            <a:pPr lvl="1"/>
            <a:r>
              <a:rPr lang="en-GB" sz="1200" dirty="0"/>
              <a:t>Kinaesthetic: role play, mime, making models, practical experiences, movement breaks when working or revising, trips and visits, group work.</a:t>
            </a:r>
          </a:p>
          <a:p>
            <a:pPr marL="0" indent="0">
              <a:buNone/>
            </a:pPr>
            <a:endParaRPr lang="en-GB" altLang="en-US" sz="1200" dirty="0"/>
          </a:p>
          <a:p>
            <a:pPr marL="0" lvl="0" indent="0">
              <a:lnSpc>
                <a:spcPct val="107000"/>
              </a:lnSpc>
              <a:spcAft>
                <a:spcPts val="0"/>
              </a:spcAft>
              <a:buNone/>
            </a:pPr>
            <a:r>
              <a:rPr lang="en-GB" sz="1200" dirty="0">
                <a:ea typeface="Calibri" panose="020F0502020204030204" pitchFamily="34" charset="0"/>
                <a:cs typeface="Times New Roman" panose="02020603050405020304" pitchFamily="18" charset="0"/>
              </a:rPr>
              <a:t>What advice do our students give to their peers?</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View targets as aspirational, rise to the challenge</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Work hard in Year 12 to ensure success in Year 13.  </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View tests positively to help you revise as you go.</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Make use of academic tutoring and be prepared for the meeting.</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At the beginning of Year 13 start revising, make sure you fill any gaps in knowledge from year 12.</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Engage with your lessons, ask questions and seek knowledge.</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Establish a regular working pattern.</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Take breaks and use your weekends well.</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Use your supportive friendship and study groups.</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Celebrate success with your family.</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Allow your parents to give you structure and encouragement.  “We like our parents to trust us to manage our work.”  </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Read beyond the material that you are given in lessons.</a:t>
            </a:r>
          </a:p>
          <a:p>
            <a:pPr marL="742950" lvl="1" indent="-285750">
              <a:lnSpc>
                <a:spcPct val="107000"/>
              </a:lnSpc>
              <a:spcAft>
                <a:spcPts val="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Do the preparatory work before the lessons.</a:t>
            </a:r>
          </a:p>
          <a:p>
            <a:pPr marL="742950" lvl="1" indent="-285750">
              <a:lnSpc>
                <a:spcPct val="107000"/>
              </a:lnSpc>
              <a:spcAft>
                <a:spcPts val="800"/>
              </a:spcAft>
              <a:buFont typeface="Wingdings" panose="05000000000000000000" pitchFamily="2" charset="2"/>
              <a:buChar char=""/>
            </a:pPr>
            <a:r>
              <a:rPr lang="en-GB" sz="1200" dirty="0">
                <a:ea typeface="Calibri" panose="020F0502020204030204" pitchFamily="34" charset="0"/>
                <a:cs typeface="Times New Roman" panose="02020603050405020304" pitchFamily="18" charset="0"/>
              </a:rPr>
              <a:t>Be kind to yourself and give yourself time to master new skills.</a:t>
            </a:r>
          </a:p>
          <a:p>
            <a:pPr marL="0" indent="0">
              <a:buNone/>
            </a:pPr>
            <a:endParaRPr lang="en-GB" altLang="en-US" sz="1200" dirty="0"/>
          </a:p>
        </p:txBody>
      </p:sp>
      <p:pic>
        <p:nvPicPr>
          <p:cNvPr id="9" name="Picture 8">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Tree>
    <p:extLst>
      <p:ext uri="{BB962C8B-B14F-4D97-AF65-F5344CB8AC3E}">
        <p14:creationId xmlns:p14="http://schemas.microsoft.com/office/powerpoint/2010/main" val="289771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5D8077C-5300-475D-8AE3-6041B7F95314}"/>
              </a:ext>
            </a:extLst>
          </p:cNvPr>
          <p:cNvSpPr>
            <a:spLocks noGrp="1"/>
          </p:cNvSpPr>
          <p:nvPr>
            <p:ph type="sldNum" sz="quarter" idx="12"/>
          </p:nvPr>
        </p:nvSpPr>
        <p:spPr/>
        <p:txBody>
          <a:bodyPr/>
          <a:lstStyle/>
          <a:p>
            <a:fld id="{650391BF-FD7F-45B7-B978-C6D8C76A833A}" type="slidenum">
              <a:rPr lang="en-GB" smtClean="0"/>
              <a:t>7</a:t>
            </a:fld>
            <a:endParaRPr lang="en-GB"/>
          </a:p>
        </p:txBody>
      </p:sp>
      <p:sp>
        <p:nvSpPr>
          <p:cNvPr id="5" name="Rectangle 4">
            <a:extLst>
              <a:ext uri="{FF2B5EF4-FFF2-40B4-BE49-F238E27FC236}">
                <a16:creationId xmlns:a16="http://schemas.microsoft.com/office/drawing/2014/main" id="{4C65FFA2-2874-46C1-B715-597EDFFC5A41}"/>
              </a:ext>
            </a:extLst>
          </p:cNvPr>
          <p:cNvSpPr/>
          <p:nvPr/>
        </p:nvSpPr>
        <p:spPr>
          <a:xfrm>
            <a:off x="208817" y="226183"/>
            <a:ext cx="7142039" cy="8591198"/>
          </a:xfrm>
          <a:prstGeom prst="rect">
            <a:avLst/>
          </a:prstGeom>
        </p:spPr>
        <p:txBody>
          <a:bodyPr wrap="square">
            <a:spAutoFit/>
          </a:bodyPr>
          <a:lstStyle/>
          <a:p>
            <a:r>
              <a:rPr lang="en-GB" sz="1200" b="1" dirty="0"/>
              <a:t>In Y12, we will continue to use VESPA to help our students to work more effectively. </a:t>
            </a:r>
          </a:p>
          <a:p>
            <a:endParaRPr lang="en-GB" sz="1200" dirty="0"/>
          </a:p>
          <a:p>
            <a:r>
              <a:rPr lang="en-GB" sz="1200" b="1" dirty="0"/>
              <a:t>A brief reminder of the five key areas:</a:t>
            </a:r>
            <a:endParaRPr lang="en-GB" sz="1200" dirty="0"/>
          </a:p>
          <a:p>
            <a:r>
              <a:rPr lang="en-GB" sz="1200" b="1" dirty="0"/>
              <a:t>Vision: </a:t>
            </a:r>
            <a:r>
              <a:rPr lang="en-GB" sz="1200" dirty="0"/>
              <a:t>How well do you know what you want to achieve? What are your goals for each subject? What are the grades that you want to achieve in each subject? What do you want to do after your A levels? Do you want to go to university? Are you interested in pursuing and apprenticeship?</a:t>
            </a:r>
          </a:p>
          <a:p>
            <a:r>
              <a:rPr lang="en-GB" sz="1200" dirty="0"/>
              <a:t> </a:t>
            </a:r>
          </a:p>
          <a:p>
            <a:r>
              <a:rPr lang="en-GB" sz="1200" b="1" dirty="0"/>
              <a:t>Effort:</a:t>
            </a:r>
            <a:r>
              <a:rPr lang="en-GB" sz="1200" dirty="0"/>
              <a:t> At A level, you need to work outside of the classroom, too. What do you do after every lesson? Do you go home and add more detail to your notes? Do you ensure that you understand all the content covered in the lesson? Do you supplement your knowledge by reading relevant articles, newspaper articles, specialist articles and by watching relevant video clips?</a:t>
            </a:r>
          </a:p>
          <a:p>
            <a:r>
              <a:rPr lang="en-GB" sz="1200" dirty="0"/>
              <a:t> </a:t>
            </a:r>
          </a:p>
          <a:p>
            <a:r>
              <a:rPr lang="en-GB" sz="1200" b="1" dirty="0"/>
              <a:t>Systems:</a:t>
            </a:r>
            <a:r>
              <a:rPr lang="en-GB" sz="1200" dirty="0"/>
              <a:t> How do you organise your learning? Are you able to prioritise tasks? Do you use an energy line to put things in order according to how much effort you need to give them? Do you know when is the best time of the day, for you, to attempt challenging tasks?</a:t>
            </a:r>
          </a:p>
          <a:p>
            <a:r>
              <a:rPr lang="en-GB" sz="1200" dirty="0"/>
              <a:t> </a:t>
            </a:r>
          </a:p>
          <a:p>
            <a:r>
              <a:rPr lang="en-GB" sz="1200" b="1" dirty="0"/>
              <a:t>Practice:</a:t>
            </a:r>
            <a:r>
              <a:rPr lang="en-GB" sz="1200" dirty="0"/>
              <a:t> What kind of work do you do to practise your skills? Do you attempt similar problems that you looked at in the lessons, at home? Do you respond to feedback? Do you know what your areas of weakness are? Are you able to address these? Do you make use of past paper questions to attempt sections and, then later, full papers?</a:t>
            </a:r>
          </a:p>
          <a:p>
            <a:r>
              <a:rPr lang="en-GB" sz="1200" dirty="0"/>
              <a:t> </a:t>
            </a:r>
          </a:p>
          <a:p>
            <a:r>
              <a:rPr lang="en-GB" sz="1200" b="1" dirty="0"/>
              <a:t>Attitude: </a:t>
            </a:r>
            <a:r>
              <a:rPr lang="en-GB" sz="1200" dirty="0"/>
              <a:t>Do you review feedback and seek out examples of better work? Do you try different methods to solve a problem, if the first couple do not work? How do you respond to setbacks? When you go through tough times, are you able to focus on the benefits, successes and to use these to come out on the other side?</a:t>
            </a:r>
          </a:p>
          <a:p>
            <a:r>
              <a:rPr lang="en-GB" sz="1200" dirty="0"/>
              <a:t> </a:t>
            </a:r>
          </a:p>
          <a:p>
            <a:endParaRPr lang="en-GB" sz="1200" dirty="0"/>
          </a:p>
          <a:p>
            <a:r>
              <a:rPr lang="en-GB" sz="1200" b="1" dirty="0"/>
              <a:t>What is going to happen during this year?</a:t>
            </a:r>
            <a:endParaRPr lang="en-GB" sz="1200" dirty="0"/>
          </a:p>
          <a:p>
            <a:r>
              <a:rPr lang="en-GB" sz="1200" b="1" dirty="0"/>
              <a:t> </a:t>
            </a:r>
            <a:r>
              <a:rPr lang="en-GB" sz="1200" dirty="0"/>
              <a:t>There will be termly VESPA assemblies which will focus on one of the five themes.</a:t>
            </a:r>
          </a:p>
          <a:p>
            <a:r>
              <a:rPr lang="en-GB" sz="1200" dirty="0"/>
              <a:t>There will be opportunities for speakers to inform students about how they have used the VESPA principles to attain success.</a:t>
            </a:r>
          </a:p>
          <a:p>
            <a:r>
              <a:rPr lang="en-GB" sz="1200" dirty="0"/>
              <a:t>There will be a focus in registration on how they can practically apply the VESPA principles to their subjects.</a:t>
            </a:r>
          </a:p>
          <a:p>
            <a:endParaRPr lang="en-GB" sz="1200" dirty="0"/>
          </a:p>
          <a:p>
            <a:r>
              <a:rPr lang="en-GB" sz="1200" b="1" dirty="0"/>
              <a:t>The General Lecture</a:t>
            </a:r>
          </a:p>
          <a:p>
            <a:r>
              <a:rPr lang="en-GB" sz="1200" dirty="0"/>
              <a:t>All Year 12 students are expected to attend the General Lecture which is arranged throughout the academic year. Topics chosen for consideration include issues such as health, careers, general knowledge and the environment. Special emphasis is placed on social, moral and religious issues as well as on presentation skills and study skills. Outside speakers are invited to these sessions to increase student awareness of the problems facing society today. </a:t>
            </a:r>
          </a:p>
          <a:p>
            <a:endParaRPr lang="en-GB" sz="1200" dirty="0"/>
          </a:p>
          <a:p>
            <a:r>
              <a:rPr lang="en-GB" sz="1200" b="1" dirty="0"/>
              <a:t>RE Conferences</a:t>
            </a:r>
          </a:p>
          <a:p>
            <a:r>
              <a:rPr lang="en-GB" sz="1200" dirty="0"/>
              <a:t>R.E. Conferences and visits are organised for both Year 12 and Year 13 students. These represent the compulsory R.E. elements of the Sixth Form course. Students will attend these unless there are strong religious reasons for not doing so and then a letter from parents is required to withdraw them, explaining the reason for so doing. Conferences cover a variety of spiritual, social, moral and cultural issues.</a:t>
            </a:r>
          </a:p>
          <a:p>
            <a:endParaRPr lang="en-GB" sz="1200" dirty="0"/>
          </a:p>
          <a:p>
            <a:pPr lvl="1">
              <a:lnSpc>
                <a:spcPct val="107000"/>
              </a:lnSpc>
              <a:spcAft>
                <a:spcPts val="800"/>
              </a:spcAft>
            </a:pPr>
            <a:endParaRPr lang="en-GB" sz="1200" dirty="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3A28D1B5-DEE8-48EE-A4C4-B6430FBE47FF}"/>
              </a:ext>
            </a:extLst>
          </p:cNvPr>
          <p:cNvPicPr>
            <a:picLocks noChangeAspect="1"/>
          </p:cNvPicPr>
          <p:nvPr/>
        </p:nvPicPr>
        <p:blipFill>
          <a:blip r:embed="rId2"/>
          <a:stretch>
            <a:fillRect/>
          </a:stretch>
        </p:blipFill>
        <p:spPr>
          <a:xfrm>
            <a:off x="6607405" y="188242"/>
            <a:ext cx="654613" cy="654613"/>
          </a:xfrm>
          <a:prstGeom prst="rect">
            <a:avLst/>
          </a:prstGeom>
          <a:effectLst/>
        </p:spPr>
      </p:pic>
    </p:spTree>
    <p:extLst>
      <p:ext uri="{BB962C8B-B14F-4D97-AF65-F5344CB8AC3E}">
        <p14:creationId xmlns:p14="http://schemas.microsoft.com/office/powerpoint/2010/main" val="270402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8</a:t>
            </a:fld>
            <a:endParaRPr lang="en-GB"/>
          </a:p>
        </p:txBody>
      </p:sp>
      <p:sp>
        <p:nvSpPr>
          <p:cNvPr id="5" name="Title 1"/>
          <p:cNvSpPr txBox="1">
            <a:spLocks/>
          </p:cNvSpPr>
          <p:nvPr/>
        </p:nvSpPr>
        <p:spPr>
          <a:xfrm>
            <a:off x="143977" y="188242"/>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Careers Information</a:t>
            </a:r>
            <a:endParaRPr lang="en-GB" sz="1600" b="1" dirty="0">
              <a:latin typeface="+mn-lt"/>
            </a:endParaRPr>
          </a:p>
        </p:txBody>
      </p:sp>
      <p:sp>
        <p:nvSpPr>
          <p:cNvPr id="6" name="Content Placeholder 2"/>
          <p:cNvSpPr txBox="1">
            <a:spLocks/>
          </p:cNvSpPr>
          <p:nvPr/>
        </p:nvSpPr>
        <p:spPr>
          <a:xfrm>
            <a:off x="143976" y="560381"/>
            <a:ext cx="7118041" cy="6721568"/>
          </a:xfrm>
          <a:prstGeom prst="rect">
            <a:avLst/>
          </a:prstGeom>
        </p:spPr>
        <p:txBody>
          <a:bodyPr vert="horz" lIns="91440" tIns="45720" rIns="91440" bIns="45720" rtlCol="0" anchor="t">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endParaRPr lang="en-US" sz="1200" dirty="0"/>
          </a:p>
          <a:p>
            <a:pPr marL="0" indent="0">
              <a:lnSpc>
                <a:spcPct val="100000"/>
              </a:lnSpc>
              <a:buNone/>
            </a:pPr>
            <a:r>
              <a:rPr lang="en-US" sz="1200" dirty="0"/>
              <a:t>At Mayfield, our careers </a:t>
            </a:r>
            <a:r>
              <a:rPr lang="en-US" sz="1200" dirty="0" err="1"/>
              <a:t>programme</a:t>
            </a:r>
            <a:r>
              <a:rPr lang="en-US" sz="1200" dirty="0"/>
              <a:t> is designed to h</a:t>
            </a:r>
            <a:r>
              <a:rPr lang="en-US" altLang="en-US" sz="1200" dirty="0"/>
              <a:t>elp students identify their strengths and interests, as well as e</a:t>
            </a:r>
            <a:r>
              <a:rPr lang="en-GB" altLang="en-US" sz="1200" dirty="0" err="1"/>
              <a:t>ncourage</a:t>
            </a:r>
            <a:r>
              <a:rPr lang="en-GB" altLang="en-US" sz="1200" dirty="0"/>
              <a:t> students to aim high and develop a careers pathway. We also aim to help students make informed choices and give independent advice and guidance in relation to apprenticeship opportunities and university places.</a:t>
            </a:r>
            <a:endParaRPr lang="en-US" altLang="en-US" sz="1200" dirty="0"/>
          </a:p>
          <a:p>
            <a:pPr marL="0" indent="0" fontAlgn="auto">
              <a:lnSpc>
                <a:spcPct val="100000"/>
              </a:lnSpc>
              <a:spcAft>
                <a:spcPts val="0"/>
              </a:spcAft>
              <a:buNone/>
              <a:defRPr/>
            </a:pPr>
            <a:r>
              <a:rPr lang="en-US" altLang="en-US" sz="1200" dirty="0"/>
              <a:t>There are numerous opportunities throughout the Sixth Form that students have to develop their knowledge regarding future careers and pathways. These include:  </a:t>
            </a:r>
          </a:p>
          <a:p>
            <a:pPr fontAlgn="auto">
              <a:lnSpc>
                <a:spcPct val="100000"/>
              </a:lnSpc>
              <a:spcAft>
                <a:spcPts val="0"/>
              </a:spcAft>
              <a:defRPr/>
            </a:pPr>
            <a:r>
              <a:rPr lang="en-GB" altLang="en-US" sz="1200" dirty="0"/>
              <a:t>Use of the dedicated careers library for research</a:t>
            </a:r>
          </a:p>
          <a:p>
            <a:pPr fontAlgn="auto">
              <a:lnSpc>
                <a:spcPct val="100000"/>
              </a:lnSpc>
              <a:spcAft>
                <a:spcPts val="0"/>
              </a:spcAft>
              <a:defRPr/>
            </a:pPr>
            <a:r>
              <a:rPr lang="en-GB" altLang="en-US" sz="1200" dirty="0"/>
              <a:t>MGSG Twitter feed @</a:t>
            </a:r>
            <a:r>
              <a:rPr lang="en-GB" altLang="en-US" sz="1200" dirty="0" err="1"/>
              <a:t>MGSGCareers</a:t>
            </a:r>
            <a:r>
              <a:rPr lang="en-GB" altLang="en-US" sz="1200" dirty="0"/>
              <a:t> (In order to follow us, we must be able to clearly identify you as a student or parent)</a:t>
            </a:r>
          </a:p>
          <a:p>
            <a:pPr fontAlgn="auto">
              <a:lnSpc>
                <a:spcPct val="100000"/>
              </a:lnSpc>
              <a:spcAft>
                <a:spcPts val="0"/>
              </a:spcAft>
              <a:defRPr/>
            </a:pPr>
            <a:r>
              <a:rPr lang="en-GB" altLang="en-US" sz="1200" dirty="0"/>
              <a:t>Courses and taster courses run by universities</a:t>
            </a:r>
          </a:p>
          <a:p>
            <a:pPr fontAlgn="auto">
              <a:lnSpc>
                <a:spcPct val="100000"/>
              </a:lnSpc>
              <a:spcAft>
                <a:spcPts val="0"/>
              </a:spcAft>
              <a:defRPr/>
            </a:pPr>
            <a:r>
              <a:rPr lang="en-GB" altLang="en-US" sz="1200" dirty="0"/>
              <a:t>Work placements to support career choices and university entrance</a:t>
            </a:r>
          </a:p>
          <a:p>
            <a:pPr fontAlgn="auto">
              <a:lnSpc>
                <a:spcPct val="100000"/>
              </a:lnSpc>
              <a:spcAft>
                <a:spcPts val="0"/>
              </a:spcAft>
              <a:defRPr/>
            </a:pPr>
            <a:r>
              <a:rPr lang="en-GB" altLang="en-US" sz="1200" dirty="0"/>
              <a:t>Community service/Voluntary work</a:t>
            </a:r>
            <a:endParaRPr lang="en-US" altLang="en-US" sz="1200" dirty="0"/>
          </a:p>
          <a:p>
            <a:pPr fontAlgn="auto">
              <a:lnSpc>
                <a:spcPct val="100000"/>
              </a:lnSpc>
              <a:spcAft>
                <a:spcPts val="0"/>
              </a:spcAft>
              <a:defRPr/>
            </a:pPr>
            <a:r>
              <a:rPr lang="en-US" altLang="en-US" sz="1200" dirty="0"/>
              <a:t>Higher Education Convention- March 2022 - TBC</a:t>
            </a:r>
          </a:p>
          <a:p>
            <a:pPr fontAlgn="auto">
              <a:lnSpc>
                <a:spcPct val="100000"/>
              </a:lnSpc>
              <a:spcAft>
                <a:spcPts val="0"/>
              </a:spcAft>
              <a:defRPr/>
            </a:pPr>
            <a:r>
              <a:rPr lang="en-US" altLang="en-US" sz="1200" dirty="0"/>
              <a:t>Oxbridge Conference- March/April 2022- TBC</a:t>
            </a:r>
          </a:p>
          <a:p>
            <a:pPr fontAlgn="auto">
              <a:lnSpc>
                <a:spcPct val="100000"/>
              </a:lnSpc>
              <a:spcAft>
                <a:spcPts val="0"/>
              </a:spcAft>
              <a:defRPr/>
            </a:pPr>
            <a:r>
              <a:rPr lang="en-US" altLang="en-US" sz="1200" dirty="0"/>
              <a:t>‘Futures’ booklet Term 6 </a:t>
            </a:r>
          </a:p>
          <a:p>
            <a:pPr fontAlgn="auto">
              <a:lnSpc>
                <a:spcPct val="100000"/>
              </a:lnSpc>
              <a:spcAft>
                <a:spcPts val="0"/>
              </a:spcAft>
              <a:defRPr/>
            </a:pPr>
            <a:r>
              <a:rPr lang="en-US" altLang="en-US" sz="1200" dirty="0"/>
              <a:t>Using </a:t>
            </a:r>
            <a:r>
              <a:rPr lang="en-US" altLang="en-US" sz="1200" dirty="0" err="1"/>
              <a:t>Unifrog</a:t>
            </a:r>
            <a:r>
              <a:rPr lang="en-US" altLang="en-US" sz="1200" dirty="0"/>
              <a:t> to research University/Apprenticeship options and record competencies and activities. (All students in Year 12 will be able to access </a:t>
            </a:r>
            <a:r>
              <a:rPr lang="en-US" altLang="en-US" sz="1200" dirty="0" err="1"/>
              <a:t>Unifrog</a:t>
            </a:r>
            <a:r>
              <a:rPr lang="en-US" altLang="en-US" sz="1200" dirty="0"/>
              <a:t> within the next few weeks)</a:t>
            </a:r>
          </a:p>
          <a:p>
            <a:pPr marL="0" indent="0" fontAlgn="auto">
              <a:lnSpc>
                <a:spcPct val="100000"/>
              </a:lnSpc>
              <a:spcAft>
                <a:spcPts val="0"/>
              </a:spcAft>
              <a:buNone/>
              <a:defRPr/>
            </a:pPr>
            <a:endParaRPr lang="en-US" altLang="en-US" sz="1200" dirty="0"/>
          </a:p>
          <a:p>
            <a:pPr marL="0" indent="0" fontAlgn="auto">
              <a:lnSpc>
                <a:spcPct val="100000"/>
              </a:lnSpc>
              <a:spcAft>
                <a:spcPts val="0"/>
              </a:spcAft>
              <a:buNone/>
              <a:defRPr/>
            </a:pPr>
            <a:r>
              <a:rPr lang="en-US" altLang="en-US" sz="1200" dirty="0"/>
              <a:t>Throughout the next two years, students will also be able to engage with the following activities- </a:t>
            </a:r>
          </a:p>
          <a:p>
            <a:pPr fontAlgn="auto">
              <a:spcAft>
                <a:spcPts val="0"/>
              </a:spcAft>
              <a:defRPr/>
            </a:pPr>
            <a:r>
              <a:rPr lang="en-US" altLang="en-US" sz="1200" dirty="0"/>
              <a:t>Academic monitoring and conversations with tutors </a:t>
            </a:r>
          </a:p>
          <a:p>
            <a:pPr fontAlgn="auto">
              <a:spcAft>
                <a:spcPts val="0"/>
              </a:spcAft>
              <a:defRPr/>
            </a:pPr>
            <a:r>
              <a:rPr lang="en-US" altLang="en-US" sz="1200" dirty="0"/>
              <a:t>Y12 and 13 careers interviews with Miss Johnson</a:t>
            </a:r>
          </a:p>
          <a:p>
            <a:pPr fontAlgn="auto">
              <a:spcAft>
                <a:spcPts val="0"/>
              </a:spcAft>
              <a:defRPr/>
            </a:pPr>
            <a:r>
              <a:rPr lang="en-GB" altLang="en-US" sz="1200" dirty="0"/>
              <a:t>Careers research packages for university and career opportunities.</a:t>
            </a:r>
          </a:p>
          <a:p>
            <a:pPr fontAlgn="auto">
              <a:spcAft>
                <a:spcPts val="0"/>
              </a:spcAft>
              <a:defRPr/>
            </a:pPr>
            <a:r>
              <a:rPr lang="en-GB" altLang="en-US" sz="1200" dirty="0" err="1"/>
              <a:t>Unifrog</a:t>
            </a:r>
            <a:r>
              <a:rPr lang="en-GB" altLang="en-US" sz="1200" dirty="0"/>
              <a:t>- excellent research platform for University and Higher/Degree Apprenticeship searches. Support with CV writing and general Careers research. </a:t>
            </a:r>
          </a:p>
          <a:p>
            <a:pPr fontAlgn="auto">
              <a:spcAft>
                <a:spcPts val="0"/>
              </a:spcAft>
              <a:defRPr/>
            </a:pPr>
            <a:r>
              <a:rPr lang="en-GB" altLang="en-US" sz="1200" dirty="0"/>
              <a:t>Morrisby Profile- Psychometric test that identifies potential Career matches based on students aptitudes and interests. </a:t>
            </a:r>
            <a:endParaRPr lang="en-US" altLang="en-US" sz="1200" dirty="0"/>
          </a:p>
          <a:p>
            <a:pPr fontAlgn="auto">
              <a:spcAft>
                <a:spcPts val="0"/>
              </a:spcAft>
              <a:defRPr/>
            </a:pPr>
            <a:r>
              <a:rPr lang="en-US" altLang="en-US" sz="1200" dirty="0"/>
              <a:t>General Lecture </a:t>
            </a:r>
            <a:r>
              <a:rPr lang="en-US" altLang="en-US" sz="1200" dirty="0" err="1"/>
              <a:t>programme</a:t>
            </a:r>
            <a:r>
              <a:rPr lang="en-US" altLang="en-US" sz="1200" dirty="0"/>
              <a:t>- variety of speakers covering different Careers, Post 18 opportunities, Voluntary opportunities, Financial Capability and study Support/Techniques. </a:t>
            </a:r>
          </a:p>
          <a:p>
            <a:pPr marL="0" indent="0" fontAlgn="auto">
              <a:lnSpc>
                <a:spcPct val="100000"/>
              </a:lnSpc>
              <a:spcAft>
                <a:spcPts val="0"/>
              </a:spcAft>
              <a:buNone/>
              <a:defRPr/>
            </a:pPr>
            <a:endParaRPr lang="en-GB" altLang="en-US" sz="1200" dirty="0"/>
          </a:p>
          <a:p>
            <a:pPr marL="0" indent="0">
              <a:lnSpc>
                <a:spcPct val="100000"/>
              </a:lnSpc>
              <a:buNone/>
            </a:pPr>
            <a:endParaRPr lang="en-GB" sz="1200" dirty="0"/>
          </a:p>
          <a:p>
            <a:pPr marL="0" indent="0">
              <a:lnSpc>
                <a:spcPct val="100000"/>
              </a:lnSpc>
              <a:buFont typeface="Arial" panose="020B0604020202020204" pitchFamily="34" charset="0"/>
              <a:buNone/>
            </a:pPr>
            <a:endParaRPr lang="en-GB" sz="1200" dirty="0"/>
          </a:p>
        </p:txBody>
      </p:sp>
      <p:pic>
        <p:nvPicPr>
          <p:cNvPr id="7" name="Picture 6">
            <a:extLst>
              <a:ext uri="{FF2B5EF4-FFF2-40B4-BE49-F238E27FC236}">
                <a16:creationId xmlns:a16="http://schemas.microsoft.com/office/drawing/2014/main" id="{B730B82B-2703-4119-8BE4-124BCD4BD6DC}"/>
              </a:ext>
            </a:extLst>
          </p:cNvPr>
          <p:cNvPicPr>
            <a:picLocks noChangeAspect="1"/>
          </p:cNvPicPr>
          <p:nvPr/>
        </p:nvPicPr>
        <p:blipFill>
          <a:blip r:embed="rId2"/>
          <a:stretch>
            <a:fillRect/>
          </a:stretch>
        </p:blipFill>
        <p:spPr>
          <a:xfrm>
            <a:off x="6607405" y="188242"/>
            <a:ext cx="654613" cy="654613"/>
          </a:xfrm>
          <a:prstGeom prst="rect">
            <a:avLst/>
          </a:prstGeom>
          <a:effectLst/>
        </p:spPr>
      </p:pic>
      <p:sp>
        <p:nvSpPr>
          <p:cNvPr id="8" name="Title 1">
            <a:extLst>
              <a:ext uri="{FF2B5EF4-FFF2-40B4-BE49-F238E27FC236}">
                <a16:creationId xmlns:a16="http://schemas.microsoft.com/office/drawing/2014/main" id="{2BB3BE76-8A34-452B-A05D-A01F9D01FDE8}"/>
              </a:ext>
            </a:extLst>
          </p:cNvPr>
          <p:cNvSpPr txBox="1">
            <a:spLocks/>
          </p:cNvSpPr>
          <p:nvPr/>
        </p:nvSpPr>
        <p:spPr>
          <a:xfrm>
            <a:off x="143977" y="7403051"/>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Graduate </a:t>
            </a:r>
            <a:r>
              <a:rPr lang="en-US" sz="1600" b="1" dirty="0" err="1">
                <a:latin typeface="+mn-lt"/>
              </a:rPr>
              <a:t>labour</a:t>
            </a:r>
            <a:r>
              <a:rPr lang="en-US" sz="1600" b="1" dirty="0">
                <a:latin typeface="+mn-lt"/>
              </a:rPr>
              <a:t> market information 2020-21</a:t>
            </a:r>
            <a:endParaRPr lang="en-GB" sz="1600" b="1" dirty="0">
              <a:latin typeface="+mn-lt"/>
            </a:endParaRPr>
          </a:p>
        </p:txBody>
      </p:sp>
      <p:sp>
        <p:nvSpPr>
          <p:cNvPr id="9" name="Content Placeholder 2">
            <a:extLst>
              <a:ext uri="{FF2B5EF4-FFF2-40B4-BE49-F238E27FC236}">
                <a16:creationId xmlns:a16="http://schemas.microsoft.com/office/drawing/2014/main" id="{CFD09627-B80C-4074-9C1A-FAE91A1ABBB4}"/>
              </a:ext>
            </a:extLst>
          </p:cNvPr>
          <p:cNvSpPr txBox="1">
            <a:spLocks/>
          </p:cNvSpPr>
          <p:nvPr/>
        </p:nvSpPr>
        <p:spPr>
          <a:xfrm>
            <a:off x="87184" y="8044434"/>
            <a:ext cx="7328513" cy="2049683"/>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fontAlgn="auto">
              <a:lnSpc>
                <a:spcPct val="100000"/>
              </a:lnSpc>
              <a:spcAft>
                <a:spcPts val="0"/>
              </a:spcAft>
              <a:defRPr/>
            </a:pPr>
            <a:r>
              <a:rPr lang="en-GB" altLang="en-US" sz="1200" dirty="0"/>
              <a:t>Employers had expected their Graduate vacancies to rise by 3.3%</a:t>
            </a:r>
          </a:p>
          <a:p>
            <a:pPr fontAlgn="auto">
              <a:lnSpc>
                <a:spcPct val="100000"/>
              </a:lnSpc>
              <a:spcAft>
                <a:spcPts val="0"/>
              </a:spcAft>
              <a:defRPr/>
            </a:pPr>
            <a:r>
              <a:rPr lang="en-GB" altLang="en-US" sz="1200" dirty="0"/>
              <a:t>Due to the pandemic graduate vacancies actually decreased by 12.3%- however the Graduate labour market is due to recover over the next two years. </a:t>
            </a:r>
          </a:p>
          <a:p>
            <a:pPr fontAlgn="auto">
              <a:lnSpc>
                <a:spcPct val="100000"/>
              </a:lnSpc>
              <a:spcAft>
                <a:spcPts val="0"/>
              </a:spcAft>
              <a:defRPr/>
            </a:pPr>
            <a:r>
              <a:rPr lang="en-GB" altLang="en-US" sz="1200" dirty="0"/>
              <a:t>The most generous Graduate starting salaries in 2021 are those on offer from Investment banks (£50,000), Law Firms (£46,000), Consulting Firms (£45,000) and Oil and Energy (£40,000)</a:t>
            </a:r>
          </a:p>
          <a:p>
            <a:pPr fontAlgn="auto">
              <a:lnSpc>
                <a:spcPct val="100000"/>
              </a:lnSpc>
              <a:spcAft>
                <a:spcPts val="0"/>
              </a:spcAft>
              <a:defRPr/>
            </a:pPr>
            <a:r>
              <a:rPr lang="en-GB" altLang="en-US" sz="1200" dirty="0"/>
              <a:t>The quality of graduate applications has improved to reflect increased competition for jobs.</a:t>
            </a:r>
          </a:p>
          <a:p>
            <a:pPr fontAlgn="auto">
              <a:lnSpc>
                <a:spcPct val="100000"/>
              </a:lnSpc>
              <a:spcAft>
                <a:spcPts val="0"/>
              </a:spcAft>
              <a:defRPr/>
            </a:pPr>
            <a:r>
              <a:rPr lang="en-GB" altLang="en-US" sz="1200" dirty="0"/>
              <a:t>The biggest growth in vacancies is in Public Sector Organisations, Accounting and Professional Services firms and Investment banking and Technology companies who intend to recruit more than 1,600 additional Graduates this year. </a:t>
            </a:r>
          </a:p>
          <a:p>
            <a:pPr fontAlgn="auto">
              <a:lnSpc>
                <a:spcPct val="100000"/>
              </a:lnSpc>
              <a:spcAft>
                <a:spcPts val="0"/>
              </a:spcAft>
              <a:defRPr/>
            </a:pPr>
            <a:r>
              <a:rPr lang="en-GB" altLang="en-US" sz="1200" dirty="0"/>
              <a:t>32% of last years vacancies were filled by Graduates who had completed work experience with the employer. </a:t>
            </a:r>
          </a:p>
          <a:p>
            <a:pPr marL="0" indent="0" fontAlgn="auto">
              <a:lnSpc>
                <a:spcPct val="100000"/>
              </a:lnSpc>
              <a:spcAft>
                <a:spcPts val="0"/>
              </a:spcAft>
              <a:buNone/>
              <a:defRPr/>
            </a:pPr>
            <a:r>
              <a:rPr lang="en-GB" altLang="en-US" sz="1200" i="1" dirty="0"/>
              <a:t>Source- High Flyers 2021</a:t>
            </a:r>
          </a:p>
        </p:txBody>
      </p:sp>
    </p:spTree>
    <p:extLst>
      <p:ext uri="{BB962C8B-B14F-4D97-AF65-F5344CB8AC3E}">
        <p14:creationId xmlns:p14="http://schemas.microsoft.com/office/powerpoint/2010/main" val="229249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0391BF-FD7F-45B7-B978-C6D8C76A833A}" type="slidenum">
              <a:rPr lang="en-GB" smtClean="0"/>
              <a:t>9</a:t>
            </a:fld>
            <a:endParaRPr lang="en-GB"/>
          </a:p>
        </p:txBody>
      </p:sp>
      <p:sp>
        <p:nvSpPr>
          <p:cNvPr id="7" name="Title 1"/>
          <p:cNvSpPr txBox="1">
            <a:spLocks/>
          </p:cNvSpPr>
          <p:nvPr/>
        </p:nvSpPr>
        <p:spPr>
          <a:xfrm>
            <a:off x="297657" y="-46921"/>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Apprenticeships</a:t>
            </a:r>
            <a:endParaRPr lang="en-GB" sz="1600" b="1" dirty="0">
              <a:latin typeface="+mn-lt"/>
            </a:endParaRPr>
          </a:p>
        </p:txBody>
      </p:sp>
      <p:sp>
        <p:nvSpPr>
          <p:cNvPr id="8" name="Content Placeholder 2"/>
          <p:cNvSpPr txBox="1">
            <a:spLocks/>
          </p:cNvSpPr>
          <p:nvPr/>
        </p:nvSpPr>
        <p:spPr>
          <a:xfrm>
            <a:off x="192421" y="558235"/>
            <a:ext cx="6520220" cy="2362191"/>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fontAlgn="auto">
              <a:spcAft>
                <a:spcPts val="0"/>
              </a:spcAft>
              <a:defRPr/>
            </a:pPr>
            <a:r>
              <a:rPr lang="en-GB" altLang="en-US" sz="1200" dirty="0"/>
              <a:t>Students are encouraged to research opportunities early- some employers recruit almost a year ahead. </a:t>
            </a:r>
          </a:p>
          <a:p>
            <a:pPr fontAlgn="auto">
              <a:spcAft>
                <a:spcPts val="0"/>
              </a:spcAft>
              <a:defRPr/>
            </a:pPr>
            <a:r>
              <a:rPr lang="en-GB" altLang="en-US" sz="1200" dirty="0"/>
              <a:t>Follow MGSG Twitter feed.</a:t>
            </a:r>
          </a:p>
          <a:p>
            <a:pPr fontAlgn="auto">
              <a:spcAft>
                <a:spcPts val="0"/>
              </a:spcAft>
              <a:defRPr/>
            </a:pPr>
            <a:r>
              <a:rPr lang="en-GB" altLang="en-US" sz="1200" dirty="0"/>
              <a:t>Many employers now recruit through </a:t>
            </a:r>
            <a:r>
              <a:rPr lang="en-GB" altLang="en-US" sz="1200" dirty="0" err="1"/>
              <a:t>Linkedin</a:t>
            </a:r>
            <a:r>
              <a:rPr lang="en-GB" altLang="en-US" sz="1200" dirty="0"/>
              <a:t> and other social media platforms</a:t>
            </a:r>
          </a:p>
          <a:p>
            <a:pPr fontAlgn="auto">
              <a:spcAft>
                <a:spcPts val="0"/>
              </a:spcAft>
              <a:defRPr/>
            </a:pPr>
            <a:r>
              <a:rPr lang="en-GB" altLang="en-US" sz="1200" dirty="0"/>
              <a:t>Talk to us about what is on your mind.</a:t>
            </a:r>
          </a:p>
          <a:p>
            <a:pPr fontAlgn="auto">
              <a:spcAft>
                <a:spcPts val="0"/>
              </a:spcAft>
              <a:defRPr/>
            </a:pPr>
            <a:r>
              <a:rPr lang="en-GB" altLang="en-US" sz="1200" dirty="0"/>
              <a:t>Prepare thoroughly for the process.</a:t>
            </a:r>
          </a:p>
          <a:p>
            <a:pPr fontAlgn="auto">
              <a:spcAft>
                <a:spcPts val="0"/>
              </a:spcAft>
              <a:defRPr/>
            </a:pPr>
            <a:r>
              <a:rPr lang="en-GB" altLang="en-US" sz="1200" dirty="0"/>
              <a:t>Use the MGSG Apprenticeship and Employment booklet in Year13.</a:t>
            </a:r>
          </a:p>
          <a:p>
            <a:pPr fontAlgn="auto">
              <a:spcAft>
                <a:spcPts val="0"/>
              </a:spcAft>
              <a:defRPr/>
            </a:pPr>
            <a:r>
              <a:rPr lang="en-GB" altLang="en-US" sz="1200" dirty="0"/>
              <a:t>Register with the Government Apprenticeship service</a:t>
            </a:r>
            <a:r>
              <a:rPr lang="en-GB" altLang="en-US" sz="1200" dirty="0">
                <a:hlinkClick r:id="rId2" action="ppaction://hlinkfile"/>
              </a:rPr>
              <a:t>: www.apprenticeships.gov.uk</a:t>
            </a:r>
            <a:endParaRPr lang="en-GB" altLang="en-US" sz="1200" dirty="0"/>
          </a:p>
        </p:txBody>
      </p:sp>
      <p:sp>
        <p:nvSpPr>
          <p:cNvPr id="9" name="Title 1"/>
          <p:cNvSpPr txBox="1">
            <a:spLocks/>
          </p:cNvSpPr>
          <p:nvPr/>
        </p:nvSpPr>
        <p:spPr>
          <a:xfrm>
            <a:off x="245039" y="2481147"/>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Support with choices</a:t>
            </a:r>
            <a:endParaRPr lang="en-GB" sz="1600" b="1" dirty="0">
              <a:latin typeface="+mn-lt"/>
            </a:endParaRPr>
          </a:p>
        </p:txBody>
      </p:sp>
      <p:sp>
        <p:nvSpPr>
          <p:cNvPr id="10" name="Content Placeholder 2"/>
          <p:cNvSpPr txBox="1">
            <a:spLocks/>
          </p:cNvSpPr>
          <p:nvPr/>
        </p:nvSpPr>
        <p:spPr>
          <a:xfrm>
            <a:off x="256886" y="3061730"/>
            <a:ext cx="7016979" cy="2362191"/>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fontAlgn="auto">
              <a:spcAft>
                <a:spcPts val="0"/>
              </a:spcAft>
              <a:buNone/>
              <a:defRPr/>
            </a:pPr>
            <a:r>
              <a:rPr lang="en-US" altLang="en-US" sz="1200" dirty="0"/>
              <a:t>Students will receive our support with choosing the correct path, whatever their aspirations. The university application process will begin in late Spring, early Summer 2022. There will be the option to attend a Higher Education Convention at </a:t>
            </a:r>
            <a:r>
              <a:rPr lang="en-US" altLang="en-US" sz="1200" dirty="0" err="1"/>
              <a:t>Detling</a:t>
            </a:r>
            <a:r>
              <a:rPr lang="en-US" altLang="en-US" sz="1200" dirty="0"/>
              <a:t> Showground in March 2022 and there will be a Higher Education Evening in April 2022.  Students will also be given a Futures booklet to explain the process further. Before beginning the UCAS application process, students will be given a full explanation into how this will work as well as key deadlines. Students are also encouraged to attend university open days from the end of Year 12. </a:t>
            </a:r>
          </a:p>
          <a:p>
            <a:pPr marL="0" indent="0" fontAlgn="auto">
              <a:spcAft>
                <a:spcPts val="0"/>
              </a:spcAft>
              <a:buNone/>
              <a:defRPr/>
            </a:pPr>
            <a:r>
              <a:rPr lang="en-US" altLang="en-US" sz="1200" dirty="0"/>
              <a:t>UCAS applications will be completed during September/October of Year 13. The deadline for medicine/veterinary science, dentistry and Oxford and Cambridge is slightly earlier- 15</a:t>
            </a:r>
            <a:r>
              <a:rPr lang="en-US" altLang="en-US" sz="1200" baseline="30000" dirty="0"/>
              <a:t>th</a:t>
            </a:r>
            <a:r>
              <a:rPr lang="en-US" altLang="en-US" sz="1200" dirty="0"/>
              <a:t> October 2022. </a:t>
            </a:r>
          </a:p>
          <a:p>
            <a:pPr marL="0" indent="0" fontAlgn="auto">
              <a:spcAft>
                <a:spcPts val="0"/>
              </a:spcAft>
              <a:buNone/>
              <a:defRPr/>
            </a:pPr>
            <a:endParaRPr lang="en-GB" altLang="en-US" sz="1200" dirty="0"/>
          </a:p>
        </p:txBody>
      </p:sp>
      <p:pic>
        <p:nvPicPr>
          <p:cNvPr id="11" name="Picture 10">
            <a:extLst>
              <a:ext uri="{FF2B5EF4-FFF2-40B4-BE49-F238E27FC236}">
                <a16:creationId xmlns:a16="http://schemas.microsoft.com/office/drawing/2014/main" id="{B730B82B-2703-4119-8BE4-124BCD4BD6DC}"/>
              </a:ext>
            </a:extLst>
          </p:cNvPr>
          <p:cNvPicPr>
            <a:picLocks noChangeAspect="1"/>
          </p:cNvPicPr>
          <p:nvPr/>
        </p:nvPicPr>
        <p:blipFill>
          <a:blip r:embed="rId3"/>
          <a:stretch>
            <a:fillRect/>
          </a:stretch>
        </p:blipFill>
        <p:spPr>
          <a:xfrm>
            <a:off x="6607405" y="188242"/>
            <a:ext cx="654613" cy="654613"/>
          </a:xfrm>
          <a:prstGeom prst="rect">
            <a:avLst/>
          </a:prstGeom>
          <a:effectLst/>
        </p:spPr>
      </p:pic>
      <p:sp>
        <p:nvSpPr>
          <p:cNvPr id="12" name="Title 1">
            <a:extLst>
              <a:ext uri="{FF2B5EF4-FFF2-40B4-BE49-F238E27FC236}">
                <a16:creationId xmlns:a16="http://schemas.microsoft.com/office/drawing/2014/main" id="{1ECDC248-99EA-4019-8B1A-8B77DB515E07}"/>
              </a:ext>
            </a:extLst>
          </p:cNvPr>
          <p:cNvSpPr txBox="1">
            <a:spLocks/>
          </p:cNvSpPr>
          <p:nvPr/>
        </p:nvSpPr>
        <p:spPr>
          <a:xfrm>
            <a:off x="192419" y="4558718"/>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Year 13- Further support</a:t>
            </a:r>
            <a:endParaRPr lang="en-GB" sz="1600" b="1" dirty="0">
              <a:latin typeface="+mn-lt"/>
            </a:endParaRPr>
          </a:p>
        </p:txBody>
      </p:sp>
      <p:sp>
        <p:nvSpPr>
          <p:cNvPr id="13" name="Content Placeholder 2">
            <a:extLst>
              <a:ext uri="{FF2B5EF4-FFF2-40B4-BE49-F238E27FC236}">
                <a16:creationId xmlns:a16="http://schemas.microsoft.com/office/drawing/2014/main" id="{BA4AFC18-5C9C-4F62-8654-66291EC4C95C}"/>
              </a:ext>
            </a:extLst>
          </p:cNvPr>
          <p:cNvSpPr txBox="1">
            <a:spLocks/>
          </p:cNvSpPr>
          <p:nvPr/>
        </p:nvSpPr>
        <p:spPr>
          <a:xfrm>
            <a:off x="245039" y="5195258"/>
            <a:ext cx="7016979" cy="1512263"/>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fontAlgn="auto">
              <a:spcAft>
                <a:spcPts val="0"/>
              </a:spcAft>
              <a:buNone/>
              <a:defRPr/>
            </a:pPr>
            <a:r>
              <a:rPr lang="en-US" altLang="en-US" sz="1200" dirty="0"/>
              <a:t>As part of the careers </a:t>
            </a:r>
            <a:r>
              <a:rPr lang="en-US" altLang="en-US" sz="1200" dirty="0" err="1"/>
              <a:t>programme</a:t>
            </a:r>
            <a:r>
              <a:rPr lang="en-US" altLang="en-US" sz="1200" dirty="0"/>
              <a:t>, Year 13 students will be given assistance with practice interviews and CV writing, support with UCAS and/or apprenticeship applications which will include </a:t>
            </a:r>
            <a:r>
              <a:rPr lang="en-GB" altLang="en-US" sz="1200" dirty="0"/>
              <a:t>support and advice on compiling a personal statement. Students are also encouraged to undertake relevant work placements where possible.</a:t>
            </a:r>
            <a:endParaRPr lang="en-US" altLang="en-US" sz="1200" dirty="0"/>
          </a:p>
          <a:p>
            <a:pPr marL="0" indent="0">
              <a:lnSpc>
                <a:spcPct val="80000"/>
              </a:lnSpc>
              <a:spcBef>
                <a:spcPts val="600"/>
              </a:spcBef>
              <a:buNone/>
            </a:pPr>
            <a:r>
              <a:rPr lang="en-GB" altLang="en-US" sz="1200" i="1" dirty="0"/>
              <a:t>“Nearly </a:t>
            </a:r>
            <a:r>
              <a:rPr lang="en-GB" altLang="en-US" sz="1200" b="1" i="1" dirty="0"/>
              <a:t>half the recruiters </a:t>
            </a:r>
            <a:r>
              <a:rPr lang="en-GB" altLang="en-US" sz="1200" i="1" dirty="0"/>
              <a:t>who took part in the research repeated their warnings from previous years – that graduates who have had no previous work experience at all are </a:t>
            </a:r>
            <a:r>
              <a:rPr lang="en-GB" altLang="en-US" sz="1200" b="1" i="1" dirty="0"/>
              <a:t>unlikely to be successful </a:t>
            </a:r>
            <a:r>
              <a:rPr lang="en-GB" altLang="en-US" sz="1200" i="1" dirty="0"/>
              <a:t>during the selection process and have </a:t>
            </a:r>
            <a:r>
              <a:rPr lang="en-GB" altLang="en-US" sz="1200" b="1" i="1" dirty="0"/>
              <a:t>little or no chance </a:t>
            </a:r>
            <a:r>
              <a:rPr lang="en-GB" altLang="en-US" sz="1200" i="1" dirty="0"/>
              <a:t>of receiving a job offer for their organisations’ graduate programmes.”</a:t>
            </a:r>
          </a:p>
          <a:p>
            <a:pPr marL="0" indent="0">
              <a:lnSpc>
                <a:spcPct val="80000"/>
              </a:lnSpc>
              <a:spcBef>
                <a:spcPts val="600"/>
              </a:spcBef>
              <a:buNone/>
            </a:pPr>
            <a:r>
              <a:rPr lang="en-GB" altLang="en-US" sz="1200" i="1" dirty="0"/>
              <a:t>Source- High Flyers 2020</a:t>
            </a:r>
          </a:p>
          <a:p>
            <a:pPr marL="0" indent="0" fontAlgn="auto">
              <a:spcAft>
                <a:spcPts val="0"/>
              </a:spcAft>
              <a:buNone/>
              <a:defRPr/>
            </a:pPr>
            <a:endParaRPr lang="en-GB" altLang="en-US" sz="1200" dirty="0"/>
          </a:p>
        </p:txBody>
      </p:sp>
      <p:sp>
        <p:nvSpPr>
          <p:cNvPr id="14" name="Title 1">
            <a:extLst>
              <a:ext uri="{FF2B5EF4-FFF2-40B4-BE49-F238E27FC236}">
                <a16:creationId xmlns:a16="http://schemas.microsoft.com/office/drawing/2014/main" id="{F1E145B4-5C25-4BD0-80CA-2688E927FCB2}"/>
              </a:ext>
            </a:extLst>
          </p:cNvPr>
          <p:cNvSpPr txBox="1">
            <a:spLocks/>
          </p:cNvSpPr>
          <p:nvPr/>
        </p:nvSpPr>
        <p:spPr>
          <a:xfrm>
            <a:off x="245039" y="6732832"/>
            <a:ext cx="6520220" cy="878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US" sz="1600" b="1" dirty="0">
                <a:latin typeface="+mn-lt"/>
              </a:rPr>
              <a:t>University or employment? Debt or investment?</a:t>
            </a:r>
            <a:endParaRPr lang="en-GB" sz="1600" b="1" dirty="0">
              <a:latin typeface="+mn-lt"/>
            </a:endParaRPr>
          </a:p>
        </p:txBody>
      </p:sp>
      <p:sp>
        <p:nvSpPr>
          <p:cNvPr id="15" name="Content Placeholder 2">
            <a:extLst>
              <a:ext uri="{FF2B5EF4-FFF2-40B4-BE49-F238E27FC236}">
                <a16:creationId xmlns:a16="http://schemas.microsoft.com/office/drawing/2014/main" id="{8DA3973A-B2A7-4C39-B5F1-9B1BB9528433}"/>
              </a:ext>
            </a:extLst>
          </p:cNvPr>
          <p:cNvSpPr txBox="1">
            <a:spLocks/>
          </p:cNvSpPr>
          <p:nvPr/>
        </p:nvSpPr>
        <p:spPr>
          <a:xfrm>
            <a:off x="353726" y="7636701"/>
            <a:ext cx="2712992" cy="3130732"/>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fontAlgn="auto">
              <a:lnSpc>
                <a:spcPct val="100000"/>
              </a:lnSpc>
              <a:spcAft>
                <a:spcPts val="0"/>
              </a:spcAft>
              <a:buNone/>
              <a:defRPr/>
            </a:pPr>
            <a:r>
              <a:rPr lang="en-US" altLang="en-US" sz="1200" b="1" dirty="0"/>
              <a:t>Debt Payback-</a:t>
            </a:r>
          </a:p>
          <a:p>
            <a:pPr fontAlgn="auto">
              <a:lnSpc>
                <a:spcPct val="100000"/>
              </a:lnSpc>
              <a:spcAft>
                <a:spcPts val="0"/>
              </a:spcAft>
              <a:defRPr/>
            </a:pPr>
            <a:r>
              <a:rPr lang="en-GB" altLang="en-US" sz="1200" dirty="0"/>
              <a:t>3 years @ £9, 250 student fees loan</a:t>
            </a:r>
          </a:p>
          <a:p>
            <a:pPr fontAlgn="auto">
              <a:lnSpc>
                <a:spcPct val="100000"/>
              </a:lnSpc>
              <a:spcAft>
                <a:spcPts val="0"/>
              </a:spcAft>
              <a:defRPr/>
            </a:pPr>
            <a:r>
              <a:rPr lang="en-GB" altLang="en-US" sz="1200" dirty="0"/>
              <a:t>3 years @ £9,203 maintenance loan (more if studying in London)</a:t>
            </a:r>
          </a:p>
          <a:p>
            <a:pPr fontAlgn="auto">
              <a:lnSpc>
                <a:spcPct val="100000"/>
              </a:lnSpc>
              <a:spcAft>
                <a:spcPts val="0"/>
              </a:spcAft>
              <a:defRPr/>
            </a:pPr>
            <a:r>
              <a:rPr lang="en-GB" altLang="en-US" sz="1200" dirty="0"/>
              <a:t>Debt of around £55,359</a:t>
            </a:r>
          </a:p>
          <a:p>
            <a:pPr fontAlgn="auto">
              <a:lnSpc>
                <a:spcPct val="100000"/>
              </a:lnSpc>
              <a:spcAft>
                <a:spcPts val="0"/>
              </a:spcAft>
              <a:defRPr/>
            </a:pPr>
            <a:r>
              <a:rPr lang="en-GB" altLang="en-US" sz="1200" dirty="0"/>
              <a:t>Pay back begins the April after graduation RPI plus up to 3% on earnings over £27,295</a:t>
            </a:r>
          </a:p>
          <a:p>
            <a:pPr marL="0" indent="0" fontAlgn="auto">
              <a:lnSpc>
                <a:spcPct val="100000"/>
              </a:lnSpc>
              <a:spcAft>
                <a:spcPts val="0"/>
              </a:spcAft>
              <a:buNone/>
              <a:defRPr/>
            </a:pPr>
            <a:endParaRPr lang="en-GB" altLang="en-US" sz="1200" b="1" dirty="0"/>
          </a:p>
        </p:txBody>
      </p:sp>
      <p:graphicFrame>
        <p:nvGraphicFramePr>
          <p:cNvPr id="16" name="Table 15">
            <a:extLst>
              <a:ext uri="{FF2B5EF4-FFF2-40B4-BE49-F238E27FC236}">
                <a16:creationId xmlns:a16="http://schemas.microsoft.com/office/drawing/2014/main" id="{5376109F-BD0E-417D-9A97-932A734C82C3}"/>
              </a:ext>
            </a:extLst>
          </p:cNvPr>
          <p:cNvGraphicFramePr>
            <a:graphicFrameLocks noGrp="1"/>
          </p:cNvGraphicFramePr>
          <p:nvPr>
            <p:extLst>
              <p:ext uri="{D42A27DB-BD31-4B8C-83A1-F6EECF244321}">
                <p14:modId xmlns:p14="http://schemas.microsoft.com/office/powerpoint/2010/main" val="2929141958"/>
              </p:ext>
            </p:extLst>
          </p:nvPr>
        </p:nvGraphicFramePr>
        <p:xfrm>
          <a:off x="3336304" y="7432300"/>
          <a:ext cx="3807228" cy="3046669"/>
        </p:xfrm>
        <a:graphic>
          <a:graphicData uri="http://schemas.openxmlformats.org/drawingml/2006/table">
            <a:tbl>
              <a:tblPr firstRow="1" bandRow="1">
                <a:tableStyleId>{F5AB1C69-6EDB-4FF4-983F-18BD219EF322}</a:tableStyleId>
              </a:tblPr>
              <a:tblGrid>
                <a:gridCol w="1269076">
                  <a:extLst>
                    <a:ext uri="{9D8B030D-6E8A-4147-A177-3AD203B41FA5}">
                      <a16:colId xmlns:a16="http://schemas.microsoft.com/office/drawing/2014/main" val="20000"/>
                    </a:ext>
                  </a:extLst>
                </a:gridCol>
                <a:gridCol w="1269076">
                  <a:extLst>
                    <a:ext uri="{9D8B030D-6E8A-4147-A177-3AD203B41FA5}">
                      <a16:colId xmlns:a16="http://schemas.microsoft.com/office/drawing/2014/main" val="20001"/>
                    </a:ext>
                  </a:extLst>
                </a:gridCol>
                <a:gridCol w="1269076">
                  <a:extLst>
                    <a:ext uri="{9D8B030D-6E8A-4147-A177-3AD203B41FA5}">
                      <a16:colId xmlns:a16="http://schemas.microsoft.com/office/drawing/2014/main" val="20002"/>
                    </a:ext>
                  </a:extLst>
                </a:gridCol>
              </a:tblGrid>
              <a:tr h="182337">
                <a:tc>
                  <a:txBody>
                    <a:bodyPr/>
                    <a:lstStyle/>
                    <a:p>
                      <a:pPr algn="ctr"/>
                      <a:r>
                        <a:rPr lang="en-GB" sz="1200" dirty="0">
                          <a:solidFill>
                            <a:schemeClr val="tx1"/>
                          </a:solidFill>
                        </a:rPr>
                        <a:t>Income each year before tax</a:t>
                      </a:r>
                    </a:p>
                  </a:txBody>
                  <a:tcPr/>
                </a:tc>
                <a:tc>
                  <a:txBody>
                    <a:bodyPr/>
                    <a:lstStyle/>
                    <a:p>
                      <a:pPr algn="ctr"/>
                      <a:r>
                        <a:rPr lang="en-GB" sz="1200" dirty="0">
                          <a:solidFill>
                            <a:schemeClr val="tx1"/>
                          </a:solidFill>
                        </a:rPr>
                        <a:t>Monthly salary</a:t>
                      </a:r>
                      <a:r>
                        <a:rPr lang="en-GB" sz="1200" baseline="0" dirty="0">
                          <a:solidFill>
                            <a:schemeClr val="tx1"/>
                          </a:solidFill>
                        </a:rPr>
                        <a:t> before tax</a:t>
                      </a:r>
                      <a:endParaRPr lang="en-GB" sz="1200" dirty="0">
                        <a:solidFill>
                          <a:schemeClr val="tx1"/>
                        </a:solidFill>
                      </a:endParaRPr>
                    </a:p>
                  </a:txBody>
                  <a:tcPr/>
                </a:tc>
                <a:tc>
                  <a:txBody>
                    <a:bodyPr/>
                    <a:lstStyle/>
                    <a:p>
                      <a:pPr algn="ctr"/>
                      <a:r>
                        <a:rPr lang="en-GB" sz="1200" dirty="0">
                          <a:solidFill>
                            <a:schemeClr val="tx1"/>
                          </a:solidFill>
                        </a:rPr>
                        <a:t>Monthly repayment</a:t>
                      </a:r>
                    </a:p>
                  </a:txBody>
                  <a:tcPr/>
                </a:tc>
                <a:extLst>
                  <a:ext uri="{0D108BD9-81ED-4DB2-BD59-A6C34878D82A}">
                    <a16:rowId xmlns:a16="http://schemas.microsoft.com/office/drawing/2014/main" val="10000"/>
                  </a:ext>
                </a:extLst>
              </a:tr>
              <a:tr h="211503">
                <a:tc>
                  <a:txBody>
                    <a:bodyPr/>
                    <a:lstStyle/>
                    <a:p>
                      <a:r>
                        <a:rPr lang="en-GB" dirty="0"/>
                        <a:t>Up to £27, 295</a:t>
                      </a:r>
                    </a:p>
                  </a:txBody>
                  <a:tcPr/>
                </a:tc>
                <a:tc>
                  <a:txBody>
                    <a:bodyPr/>
                    <a:lstStyle/>
                    <a:p>
                      <a:r>
                        <a:rPr lang="en-GB" dirty="0"/>
                        <a:t>£2,274</a:t>
                      </a:r>
                    </a:p>
                  </a:txBody>
                  <a:tcPr/>
                </a:tc>
                <a:tc>
                  <a:txBody>
                    <a:bodyPr/>
                    <a:lstStyle/>
                    <a:p>
                      <a:r>
                        <a:rPr lang="en-GB" dirty="0"/>
                        <a:t>£0</a:t>
                      </a:r>
                    </a:p>
                  </a:txBody>
                  <a:tcPr/>
                </a:tc>
                <a:extLst>
                  <a:ext uri="{0D108BD9-81ED-4DB2-BD59-A6C34878D82A}">
                    <a16:rowId xmlns:a16="http://schemas.microsoft.com/office/drawing/2014/main" val="10001"/>
                  </a:ext>
                </a:extLst>
              </a:tr>
              <a:tr h="211503">
                <a:tc>
                  <a:txBody>
                    <a:bodyPr/>
                    <a:lstStyle/>
                    <a:p>
                      <a:r>
                        <a:rPr lang="en-GB" dirty="0"/>
                        <a:t>£28,000</a:t>
                      </a:r>
                    </a:p>
                  </a:txBody>
                  <a:tcPr/>
                </a:tc>
                <a:tc>
                  <a:txBody>
                    <a:bodyPr/>
                    <a:lstStyle/>
                    <a:p>
                      <a:r>
                        <a:rPr lang="en-GB" dirty="0"/>
                        <a:t>£2,333</a:t>
                      </a:r>
                    </a:p>
                  </a:txBody>
                  <a:tcPr/>
                </a:tc>
                <a:tc>
                  <a:txBody>
                    <a:bodyPr/>
                    <a:lstStyle/>
                    <a:p>
                      <a:r>
                        <a:rPr lang="en-GB" dirty="0"/>
                        <a:t>£5</a:t>
                      </a:r>
                    </a:p>
                  </a:txBody>
                  <a:tcPr/>
                </a:tc>
                <a:extLst>
                  <a:ext uri="{0D108BD9-81ED-4DB2-BD59-A6C34878D82A}">
                    <a16:rowId xmlns:a16="http://schemas.microsoft.com/office/drawing/2014/main" val="10002"/>
                  </a:ext>
                </a:extLst>
              </a:tr>
              <a:tr h="211503">
                <a:tc>
                  <a:txBody>
                    <a:bodyPr/>
                    <a:lstStyle/>
                    <a:p>
                      <a:r>
                        <a:rPr lang="en-GB" dirty="0"/>
                        <a:t>£29,500</a:t>
                      </a:r>
                    </a:p>
                  </a:txBody>
                  <a:tcPr/>
                </a:tc>
                <a:tc>
                  <a:txBody>
                    <a:bodyPr/>
                    <a:lstStyle/>
                    <a:p>
                      <a:r>
                        <a:rPr lang="en-GB" dirty="0"/>
                        <a:t>£2,458</a:t>
                      </a:r>
                    </a:p>
                  </a:txBody>
                  <a:tcPr/>
                </a:tc>
                <a:tc>
                  <a:txBody>
                    <a:bodyPr/>
                    <a:lstStyle/>
                    <a:p>
                      <a:r>
                        <a:rPr lang="en-GB" dirty="0"/>
                        <a:t>£16</a:t>
                      </a:r>
                    </a:p>
                  </a:txBody>
                  <a:tcPr/>
                </a:tc>
                <a:extLst>
                  <a:ext uri="{0D108BD9-81ED-4DB2-BD59-A6C34878D82A}">
                    <a16:rowId xmlns:a16="http://schemas.microsoft.com/office/drawing/2014/main" val="10003"/>
                  </a:ext>
                </a:extLst>
              </a:tr>
              <a:tr h="211503">
                <a:tc>
                  <a:txBody>
                    <a:bodyPr/>
                    <a:lstStyle/>
                    <a:p>
                      <a:r>
                        <a:rPr lang="en-GB" dirty="0"/>
                        <a:t>£31,000</a:t>
                      </a:r>
                    </a:p>
                  </a:txBody>
                  <a:tcPr/>
                </a:tc>
                <a:tc>
                  <a:txBody>
                    <a:bodyPr/>
                    <a:lstStyle/>
                    <a:p>
                      <a:r>
                        <a:rPr lang="en-GB" dirty="0"/>
                        <a:t>£2,583</a:t>
                      </a:r>
                    </a:p>
                  </a:txBody>
                  <a:tcPr/>
                </a:tc>
                <a:tc>
                  <a:txBody>
                    <a:bodyPr/>
                    <a:lstStyle/>
                    <a:p>
                      <a:r>
                        <a:rPr lang="en-GB" dirty="0"/>
                        <a:t>£27</a:t>
                      </a:r>
                    </a:p>
                  </a:txBody>
                  <a:tcPr/>
                </a:tc>
                <a:extLst>
                  <a:ext uri="{0D108BD9-81ED-4DB2-BD59-A6C34878D82A}">
                    <a16:rowId xmlns:a16="http://schemas.microsoft.com/office/drawing/2014/main" val="10004"/>
                  </a:ext>
                </a:extLst>
              </a:tr>
              <a:tr h="211503">
                <a:tc>
                  <a:txBody>
                    <a:bodyPr/>
                    <a:lstStyle/>
                    <a:p>
                      <a:r>
                        <a:rPr lang="en-GB" dirty="0"/>
                        <a:t>£33,000</a:t>
                      </a:r>
                    </a:p>
                  </a:txBody>
                  <a:tcPr/>
                </a:tc>
                <a:tc>
                  <a:txBody>
                    <a:bodyPr/>
                    <a:lstStyle/>
                    <a:p>
                      <a:r>
                        <a:rPr lang="en-GB" dirty="0"/>
                        <a:t>£2, 750</a:t>
                      </a:r>
                    </a:p>
                  </a:txBody>
                  <a:tcPr/>
                </a:tc>
                <a:tc>
                  <a:txBody>
                    <a:bodyPr/>
                    <a:lstStyle/>
                    <a:p>
                      <a:r>
                        <a:rPr lang="en-GB"/>
                        <a:t>£42</a:t>
                      </a:r>
                      <a:endParaRPr lang="en-GB" dirty="0"/>
                    </a:p>
                  </a:txBody>
                  <a:tcPr/>
                </a:tc>
                <a:extLst>
                  <a:ext uri="{0D108BD9-81ED-4DB2-BD59-A6C34878D82A}">
                    <a16:rowId xmlns:a16="http://schemas.microsoft.com/office/drawing/2014/main" val="10005"/>
                  </a:ext>
                </a:extLst>
              </a:tr>
              <a:tr h="362226">
                <a:tc>
                  <a:txBody>
                    <a:bodyPr/>
                    <a:lstStyle/>
                    <a:p>
                      <a:r>
                        <a:rPr lang="en-GB" dirty="0"/>
                        <a:t>Based</a:t>
                      </a:r>
                      <a:r>
                        <a:rPr lang="en-GB" baseline="0" dirty="0"/>
                        <a:t> on SFE Student Loan Calculator.</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09520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3491</Words>
  <Application>Microsoft Office PowerPoint</Application>
  <PresentationFormat>Custom</PresentationFormat>
  <Paragraphs>230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PowerPoint Presentation</vt:lpstr>
      <vt:lpstr>Aims of this document: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Kerrie</dc:creator>
  <cp:lastModifiedBy>B Slight</cp:lastModifiedBy>
  <cp:revision>22</cp:revision>
  <cp:lastPrinted>2020-09-14T09:04:13Z</cp:lastPrinted>
  <dcterms:created xsi:type="dcterms:W3CDTF">2020-09-13T13:54:45Z</dcterms:created>
  <dcterms:modified xsi:type="dcterms:W3CDTF">2021-09-09T10:44:48Z</dcterms:modified>
</cp:coreProperties>
</file>